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hueOff val="-12834783"/>
              <a:satOff val="-58974"/>
              <a:lumOff val="7647"/>
            </a:scheme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D5E1DE"/>
          </a:solidFill>
        </a:fill>
      </a:tcStyle>
    </a:wholeTbl>
    <a:band2H>
      <a:tcTxStyle/>
      <a:tcStyle>
        <a:tcBdr/>
        <a:fill>
          <a:solidFill>
            <a:srgbClr val="EBF1EF"/>
          </a:solidFill>
        </a:fill>
      </a:tcStyle>
    </a:band2H>
    <a:firstCol>
      <a:tcTxStyle b="on" i="off">
        <a:fontRef idx="maj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F4F5F0"/>
          </a:solidFill>
        </a:fill>
      </a:tcStyle>
    </a:wholeTbl>
    <a:band2H>
      <a:tcTxStyle/>
      <a:tcStyle>
        <a:tcBdr/>
        <a:fill>
          <a:solidFill>
            <a:srgbClr val="F9FAF8"/>
          </a:solidFill>
        </a:fill>
      </a:tcStyle>
    </a:band2H>
    <a:firstCol>
      <a:tcTxStyle b="on" i="off">
        <a:fontRef idx="maj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F3F7FC"/>
          </a:solidFill>
        </a:fill>
      </a:tcStyle>
    </a:wholeTbl>
    <a:band2H>
      <a:tcTxStyle/>
      <a:tcStyle>
        <a:tcBdr/>
        <a:fill>
          <a:solidFill>
            <a:srgbClr val="F9FBFD"/>
          </a:solidFill>
        </a:fill>
      </a:tcStyle>
    </a:band2H>
    <a:firstCol>
      <a:tcTxStyle b="on" i="off">
        <a:fontRef idx="maj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6">
              <a:hueOff val="-12834783"/>
              <a:satOff val="-58974"/>
              <a:lumOff val="7647"/>
            </a:schemeClr>
          </a:solidFill>
        </a:fill>
      </a:tcStyle>
    </a:band2H>
    <a:firstCol>
      <a:tcTxStyle b="on" i="off">
        <a:fontRef idx="maj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2834783"/>
              <a:satOff val="-58974"/>
              <a:lumOff val="7647"/>
            </a:schemeClr>
          </a:solidFill>
        </a:fill>
      </a:tcStyle>
    </a:lastRow>
    <a:firstRow>
      <a:tcTxStyle b="on" i="off">
        <a:fontRef idx="maj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1" d="100"/>
          <a:sy n="71" d="100"/>
        </p:scale>
        <p:origin x="-12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178689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0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4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5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4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hueOff val="-12834783"/>
            <a:satOff val="-58974"/>
            <a:lumOff val="764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/>
        </p:nvSpPr>
        <p:spPr>
          <a:xfrm>
            <a:off x="9852779" y="6505575"/>
            <a:ext cx="2223430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800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Copyrightⓒ. Saebyeol Yu. All Rights Reserved.</a:t>
            </a:r>
          </a:p>
        </p:txBody>
      </p:sp>
      <p:sp>
        <p:nvSpPr>
          <p:cNvPr id="3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4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스크린샷 2020-10-21 오후 8.33.04.png" descr="스크린샷 2020-10-21 오후 8.33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1137" y="-667765"/>
            <a:ext cx="12511742" cy="819353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직사각형 1"/>
          <p:cNvSpPr/>
          <p:nvPr/>
        </p:nvSpPr>
        <p:spPr>
          <a:xfrm>
            <a:off x="-33667" y="-1088"/>
            <a:ext cx="12216801" cy="6858001"/>
          </a:xfrm>
          <a:prstGeom prst="rect">
            <a:avLst/>
          </a:prstGeom>
          <a:solidFill>
            <a:srgbClr val="D5C6F0">
              <a:alpha val="5238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/>
          </a:p>
        </p:txBody>
      </p:sp>
      <p:sp>
        <p:nvSpPr>
          <p:cNvPr id="97" name="TextBox 3"/>
          <p:cNvSpPr txBox="1"/>
          <p:nvPr/>
        </p:nvSpPr>
        <p:spPr>
          <a:xfrm>
            <a:off x="1846230" y="3736309"/>
            <a:ext cx="8457007" cy="1878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90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Raise A Pet</a:t>
            </a:r>
          </a:p>
        </p:txBody>
      </p:sp>
      <p:sp>
        <p:nvSpPr>
          <p:cNvPr id="98" name="TextBox 5"/>
          <p:cNvSpPr txBox="1"/>
          <p:nvPr/>
        </p:nvSpPr>
        <p:spPr>
          <a:xfrm>
            <a:off x="147319" y="158118"/>
            <a:ext cx="64312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spc="-15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개르만족</a:t>
            </a:r>
          </a:p>
        </p:txBody>
      </p:sp>
      <p:sp>
        <p:nvSpPr>
          <p:cNvPr id="99" name="직선 연결선 6"/>
          <p:cNvSpPr/>
          <p:nvPr/>
        </p:nvSpPr>
        <p:spPr>
          <a:xfrm>
            <a:off x="139700" y="491295"/>
            <a:ext cx="1993900" cy="1"/>
          </a:xfrm>
          <a:prstGeom prst="line">
            <a:avLst/>
          </a:prstGeom>
          <a:ln w="6350">
            <a:solidFill>
              <a:schemeClr val="accent6">
                <a:hueOff val="-12834783"/>
                <a:satOff val="-58974"/>
                <a:lumOff val="7647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/>
          </a:p>
        </p:txBody>
      </p:sp>
      <p:sp>
        <p:nvSpPr>
          <p:cNvPr id="253" name="직선 연결선 1"/>
          <p:cNvSpPr/>
          <p:nvPr/>
        </p:nvSpPr>
        <p:spPr>
          <a:xfrm>
            <a:off x="139700" y="491295"/>
            <a:ext cx="1993900" cy="1"/>
          </a:xfrm>
          <a:prstGeom prst="line">
            <a:avLst/>
          </a:prstGeom>
          <a:ln w="635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4" name="TextBox 3"/>
          <p:cNvSpPr txBox="1"/>
          <p:nvPr/>
        </p:nvSpPr>
        <p:spPr>
          <a:xfrm>
            <a:off x="1520806" y="652393"/>
            <a:ext cx="669092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200" b="1">
                <a:solidFill>
                  <a:schemeClr val="accent4"/>
                </a:solidFill>
              </a:defRPr>
            </a:lvl1pPr>
          </a:lstStyle>
          <a:p>
            <a:r>
              <a:t>2.2</a:t>
            </a:r>
          </a:p>
        </p:txBody>
      </p:sp>
      <p:sp>
        <p:nvSpPr>
          <p:cNvPr id="255" name="TextBox 2"/>
          <p:cNvSpPr txBox="1"/>
          <p:nvPr/>
        </p:nvSpPr>
        <p:spPr>
          <a:xfrm>
            <a:off x="261620" y="82577"/>
            <a:ext cx="111819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spc="-214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Raise A Pet</a:t>
            </a:r>
          </a:p>
        </p:txBody>
      </p:sp>
      <p:sp>
        <p:nvSpPr>
          <p:cNvPr id="256" name="TextBox 5"/>
          <p:cNvSpPr txBox="1"/>
          <p:nvPr/>
        </p:nvSpPr>
        <p:spPr>
          <a:xfrm>
            <a:off x="2309572" y="645070"/>
            <a:ext cx="2054035" cy="57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spc="-150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사용 프로그램</a:t>
            </a:r>
          </a:p>
        </p:txBody>
      </p:sp>
      <p:pic>
        <p:nvPicPr>
          <p:cNvPr id="257" name="eclipse_94656.png" descr="eclipse_946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8620" y="2139095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ClipartKey_1199352.png" descr="ClipartKey_11993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5956" y="1986246"/>
            <a:ext cx="1822317" cy="1831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ngegg.png" descr="pngeg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3317" y="3888098"/>
            <a:ext cx="3859717" cy="2929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pngegg-2.png" descr="pngegg-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43140" y="3821966"/>
            <a:ext cx="3061975" cy="3061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pngegg-4.png" descr="pngegg-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70694" y="1600763"/>
            <a:ext cx="2455199" cy="2455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ngegg-5.png" descr="pngegg-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88233" y="4365535"/>
            <a:ext cx="4731010" cy="1714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ngegg-6.png" descr="pngegg-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062257" y="1543335"/>
            <a:ext cx="2842521" cy="2842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스크린샷 2020-10-22 오전 9.47.53.png" descr="스크린샷 2020-10-22 오전 9.47.53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4740" y="2048966"/>
            <a:ext cx="1831259" cy="18312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/>
          </a:p>
        </p:txBody>
      </p:sp>
      <p:sp>
        <p:nvSpPr>
          <p:cNvPr id="267" name="직선 연결선 1"/>
          <p:cNvSpPr/>
          <p:nvPr/>
        </p:nvSpPr>
        <p:spPr>
          <a:xfrm>
            <a:off x="139700" y="491295"/>
            <a:ext cx="1993900" cy="1"/>
          </a:xfrm>
          <a:prstGeom prst="line">
            <a:avLst/>
          </a:prstGeom>
          <a:ln w="635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8" name="TextBox 3"/>
          <p:cNvSpPr txBox="1"/>
          <p:nvPr/>
        </p:nvSpPr>
        <p:spPr>
          <a:xfrm>
            <a:off x="1520806" y="652393"/>
            <a:ext cx="669092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200" b="1">
                <a:solidFill>
                  <a:schemeClr val="accent4"/>
                </a:solidFill>
              </a:defRPr>
            </a:lvl1pPr>
          </a:lstStyle>
          <a:p>
            <a:r>
              <a:t>2.3</a:t>
            </a:r>
          </a:p>
        </p:txBody>
      </p:sp>
      <p:sp>
        <p:nvSpPr>
          <p:cNvPr id="269" name="TextBox 5"/>
          <p:cNvSpPr txBox="1"/>
          <p:nvPr/>
        </p:nvSpPr>
        <p:spPr>
          <a:xfrm>
            <a:off x="2309572" y="645070"/>
            <a:ext cx="2161407" cy="57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spc="-150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클래스 및 JSP</a:t>
            </a:r>
          </a:p>
        </p:txBody>
      </p:sp>
      <p:sp>
        <p:nvSpPr>
          <p:cNvPr id="270" name="TextBox 2"/>
          <p:cNvSpPr txBox="1"/>
          <p:nvPr/>
        </p:nvSpPr>
        <p:spPr>
          <a:xfrm>
            <a:off x="261620" y="82577"/>
            <a:ext cx="111819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spc="-214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Raise A Pet</a:t>
            </a:r>
          </a:p>
        </p:txBody>
      </p:sp>
      <p:pic>
        <p:nvPicPr>
          <p:cNvPr id="27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8756" y="1724652"/>
            <a:ext cx="4594488" cy="5025221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MVC"/>
          <p:cNvSpPr txBox="1"/>
          <p:nvPr/>
        </p:nvSpPr>
        <p:spPr>
          <a:xfrm>
            <a:off x="1877931" y="1619533"/>
            <a:ext cx="1639210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4700">
                <a:latin typeface="Arial Black"/>
                <a:ea typeface="Arial Black"/>
                <a:cs typeface="Arial Black"/>
                <a:sym typeface="Arial Black"/>
              </a:rPr>
              <a:t>MVC</a:t>
            </a:r>
            <a: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/>
          </a:p>
        </p:txBody>
      </p:sp>
      <p:sp>
        <p:nvSpPr>
          <p:cNvPr id="275" name="직선 연결선 1"/>
          <p:cNvSpPr/>
          <p:nvPr/>
        </p:nvSpPr>
        <p:spPr>
          <a:xfrm>
            <a:off x="139700" y="491295"/>
            <a:ext cx="1993900" cy="1"/>
          </a:xfrm>
          <a:prstGeom prst="line">
            <a:avLst/>
          </a:prstGeom>
          <a:ln w="635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6" name="TextBox 3"/>
          <p:cNvSpPr txBox="1"/>
          <p:nvPr/>
        </p:nvSpPr>
        <p:spPr>
          <a:xfrm>
            <a:off x="1520806" y="652393"/>
            <a:ext cx="669092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200" b="1">
                <a:solidFill>
                  <a:schemeClr val="accent4"/>
                </a:solidFill>
              </a:defRPr>
            </a:lvl1pPr>
          </a:lstStyle>
          <a:p>
            <a:r>
              <a:t>2.3</a:t>
            </a:r>
          </a:p>
        </p:txBody>
      </p:sp>
      <p:sp>
        <p:nvSpPr>
          <p:cNvPr id="277" name="TextBox 5"/>
          <p:cNvSpPr txBox="1"/>
          <p:nvPr/>
        </p:nvSpPr>
        <p:spPr>
          <a:xfrm>
            <a:off x="2309572" y="645070"/>
            <a:ext cx="2161407" cy="57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spc="-150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클래스 및 JSP</a:t>
            </a:r>
          </a:p>
        </p:txBody>
      </p:sp>
      <p:sp>
        <p:nvSpPr>
          <p:cNvPr id="278" name="TextBox 2"/>
          <p:cNvSpPr txBox="1"/>
          <p:nvPr/>
        </p:nvSpPr>
        <p:spPr>
          <a:xfrm>
            <a:off x="261620" y="82577"/>
            <a:ext cx="111819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spc="-214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Raise A Pet</a:t>
            </a:r>
          </a:p>
        </p:txBody>
      </p:sp>
      <p:sp>
        <p:nvSpPr>
          <p:cNvPr id="279" name="선"/>
          <p:cNvSpPr/>
          <p:nvPr/>
        </p:nvSpPr>
        <p:spPr>
          <a:xfrm flipH="1" flipV="1">
            <a:off x="1771650" y="3081024"/>
            <a:ext cx="167405" cy="167405"/>
          </a:xfrm>
          <a:prstGeom prst="line">
            <a:avLst/>
          </a:prstGeom>
          <a:ln w="12700">
            <a:solidFill>
              <a:srgbClr val="000000">
                <a:alpha val="3652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92" name="그룹"/>
          <p:cNvGrpSpPr/>
          <p:nvPr/>
        </p:nvGrpSpPr>
        <p:grpSpPr>
          <a:xfrm>
            <a:off x="23840" y="1625066"/>
            <a:ext cx="3479491" cy="2864475"/>
            <a:chOff x="0" y="0"/>
            <a:chExt cx="3479489" cy="2864473"/>
          </a:xfrm>
        </p:grpSpPr>
        <p:sp>
          <p:nvSpPr>
            <p:cNvPr id="280" name="Review"/>
            <p:cNvSpPr/>
            <p:nvPr/>
          </p:nvSpPr>
          <p:spPr>
            <a:xfrm>
              <a:off x="337453" y="758025"/>
              <a:ext cx="1524002" cy="76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chemeClr val="accent6">
                <a:hueOff val="-12834783"/>
                <a:satOff val="-58974"/>
                <a:lumOff val="7647"/>
              </a:schemeClr>
            </a:solidFill>
            <a:ln w="12700" cap="flat">
              <a:solidFill>
                <a:srgbClr val="000000">
                  <a:alpha val="25412"/>
                </a:srgbClr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600"/>
              </a:lvl1pPr>
            </a:lstStyle>
            <a:p>
              <a:r>
                <a:t>Review</a:t>
              </a:r>
            </a:p>
          </p:txBody>
        </p:sp>
        <p:sp>
          <p:nvSpPr>
            <p:cNvPr id="281" name="DTO"/>
            <p:cNvSpPr/>
            <p:nvPr/>
          </p:nvSpPr>
          <p:spPr>
            <a:xfrm>
              <a:off x="101621" y="27988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DTO</a:t>
              </a:r>
            </a:p>
          </p:txBody>
        </p:sp>
        <p:sp>
          <p:nvSpPr>
            <p:cNvPr id="282" name="Mapper"/>
            <p:cNvSpPr/>
            <p:nvPr/>
          </p:nvSpPr>
          <p:spPr>
            <a:xfrm>
              <a:off x="1914779" y="22420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Mapper</a:t>
              </a:r>
            </a:p>
          </p:txBody>
        </p:sp>
        <p:sp>
          <p:nvSpPr>
            <p:cNvPr id="283" name="Service"/>
            <p:cNvSpPr/>
            <p:nvPr/>
          </p:nvSpPr>
          <p:spPr>
            <a:xfrm>
              <a:off x="0" y="1594473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Service</a:t>
              </a:r>
            </a:p>
          </p:txBody>
        </p:sp>
        <p:sp>
          <p:nvSpPr>
            <p:cNvPr id="284" name="Controller"/>
            <p:cNvSpPr/>
            <p:nvPr/>
          </p:nvSpPr>
          <p:spPr>
            <a:xfrm>
              <a:off x="2209489" y="9330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Controller</a:t>
              </a:r>
            </a:p>
          </p:txBody>
        </p:sp>
        <p:sp>
          <p:nvSpPr>
            <p:cNvPr id="285" name="DAO"/>
            <p:cNvSpPr/>
            <p:nvPr/>
          </p:nvSpPr>
          <p:spPr>
            <a:xfrm>
              <a:off x="1058489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DAO</a:t>
              </a:r>
            </a:p>
          </p:txBody>
        </p:sp>
        <p:sp>
          <p:nvSpPr>
            <p:cNvPr id="286" name="JSP 총 5개"/>
            <p:cNvSpPr/>
            <p:nvPr/>
          </p:nvSpPr>
          <p:spPr>
            <a:xfrm>
              <a:off x="1534002" y="158440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JSP 총 5개</a:t>
              </a:r>
            </a:p>
          </p:txBody>
        </p:sp>
        <p:sp>
          <p:nvSpPr>
            <p:cNvPr id="287" name="선"/>
            <p:cNvSpPr/>
            <p:nvPr/>
          </p:nvSpPr>
          <p:spPr>
            <a:xfrm flipH="1" flipV="1">
              <a:off x="324913" y="572946"/>
              <a:ext cx="216575" cy="216575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" name="선"/>
            <p:cNvSpPr/>
            <p:nvPr/>
          </p:nvSpPr>
          <p:spPr>
            <a:xfrm flipV="1">
              <a:off x="1108805" y="278136"/>
              <a:ext cx="156668" cy="477673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" name="선"/>
            <p:cNvSpPr/>
            <p:nvPr/>
          </p:nvSpPr>
          <p:spPr>
            <a:xfrm flipV="1">
              <a:off x="1694599" y="520040"/>
              <a:ext cx="302991" cy="302991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" name="선"/>
            <p:cNvSpPr/>
            <p:nvPr/>
          </p:nvSpPr>
          <p:spPr>
            <a:xfrm>
              <a:off x="1875984" y="1108398"/>
              <a:ext cx="357799" cy="1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" name="선"/>
            <p:cNvSpPr/>
            <p:nvPr/>
          </p:nvSpPr>
          <p:spPr>
            <a:xfrm flipV="1">
              <a:off x="380800" y="1500342"/>
              <a:ext cx="198492" cy="198493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6" name="그룹"/>
          <p:cNvGrpSpPr/>
          <p:nvPr/>
        </p:nvGrpSpPr>
        <p:grpSpPr>
          <a:xfrm>
            <a:off x="1747321" y="3271210"/>
            <a:ext cx="3699590" cy="2715534"/>
            <a:chOff x="0" y="0"/>
            <a:chExt cx="3699589" cy="2715533"/>
          </a:xfrm>
        </p:grpSpPr>
        <p:sp>
          <p:nvSpPr>
            <p:cNvPr id="293" name="Event"/>
            <p:cNvSpPr/>
            <p:nvPr/>
          </p:nvSpPr>
          <p:spPr>
            <a:xfrm>
              <a:off x="749740" y="515344"/>
              <a:ext cx="1524001" cy="76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chemeClr val="accent6">
                <a:hueOff val="-12834783"/>
                <a:satOff val="-58974"/>
                <a:lumOff val="7647"/>
              </a:schemeClr>
            </a:solidFill>
            <a:ln w="12700" cap="flat">
              <a:solidFill>
                <a:srgbClr val="000000">
                  <a:alpha val="25412"/>
                </a:srgbClr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600"/>
              </a:lvl1pPr>
            </a:lstStyle>
            <a:p>
              <a:r>
                <a:t>Event</a:t>
              </a:r>
            </a:p>
          </p:txBody>
        </p:sp>
        <p:sp>
          <p:nvSpPr>
            <p:cNvPr id="294" name="DTO"/>
            <p:cNvSpPr/>
            <p:nvPr/>
          </p:nvSpPr>
          <p:spPr>
            <a:xfrm>
              <a:off x="116526" y="35831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DTO</a:t>
              </a:r>
            </a:p>
          </p:txBody>
        </p:sp>
        <p:sp>
          <p:nvSpPr>
            <p:cNvPr id="295" name="JSP 총 7개"/>
            <p:cNvSpPr/>
            <p:nvPr/>
          </p:nvSpPr>
          <p:spPr>
            <a:xfrm>
              <a:off x="2348326" y="11634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JSP 총 7개</a:t>
              </a:r>
            </a:p>
          </p:txBody>
        </p:sp>
        <p:sp>
          <p:nvSpPr>
            <p:cNvPr id="296" name="Mapper"/>
            <p:cNvSpPr/>
            <p:nvPr/>
          </p:nvSpPr>
          <p:spPr>
            <a:xfrm>
              <a:off x="2429589" y="46942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Mapper</a:t>
              </a:r>
            </a:p>
          </p:txBody>
        </p:sp>
        <p:sp>
          <p:nvSpPr>
            <p:cNvPr id="297" name="Service"/>
            <p:cNvSpPr/>
            <p:nvPr/>
          </p:nvSpPr>
          <p:spPr>
            <a:xfrm>
              <a:off x="0" y="1262436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Service</a:t>
              </a:r>
            </a:p>
          </p:txBody>
        </p:sp>
        <p:sp>
          <p:nvSpPr>
            <p:cNvPr id="298" name="Controller"/>
            <p:cNvSpPr/>
            <p:nvPr/>
          </p:nvSpPr>
          <p:spPr>
            <a:xfrm>
              <a:off x="1118480" y="14455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Controller</a:t>
              </a:r>
            </a:p>
          </p:txBody>
        </p:sp>
        <p:sp>
          <p:nvSpPr>
            <p:cNvPr id="299" name="DAO"/>
            <p:cNvSpPr/>
            <p:nvPr/>
          </p:nvSpPr>
          <p:spPr>
            <a:xfrm>
              <a:off x="1211982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DAO</a:t>
              </a:r>
            </a:p>
          </p:txBody>
        </p:sp>
        <p:sp>
          <p:nvSpPr>
            <p:cNvPr id="300" name="선"/>
            <p:cNvSpPr/>
            <p:nvPr/>
          </p:nvSpPr>
          <p:spPr>
            <a:xfrm flipV="1">
              <a:off x="1446471" y="295519"/>
              <a:ext cx="1" cy="220941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1" name="선"/>
            <p:cNvSpPr/>
            <p:nvPr/>
          </p:nvSpPr>
          <p:spPr>
            <a:xfrm>
              <a:off x="2227857" y="712948"/>
              <a:ext cx="213989" cy="1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" name="선"/>
            <p:cNvSpPr/>
            <p:nvPr/>
          </p:nvSpPr>
          <p:spPr>
            <a:xfrm>
              <a:off x="2230091" y="1075839"/>
              <a:ext cx="209520" cy="209520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" name="선"/>
            <p:cNvSpPr/>
            <p:nvPr/>
          </p:nvSpPr>
          <p:spPr>
            <a:xfrm flipV="1">
              <a:off x="1666036" y="1276497"/>
              <a:ext cx="1" cy="220941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" name="선"/>
            <p:cNvSpPr/>
            <p:nvPr/>
          </p:nvSpPr>
          <p:spPr>
            <a:xfrm flipV="1">
              <a:off x="656902" y="1174804"/>
              <a:ext cx="205009" cy="205009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선"/>
            <p:cNvSpPr/>
            <p:nvPr/>
          </p:nvSpPr>
          <p:spPr>
            <a:xfrm flipH="1" flipV="1">
              <a:off x="645447" y="612242"/>
              <a:ext cx="141220" cy="141220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20" name="그룹"/>
          <p:cNvGrpSpPr/>
          <p:nvPr/>
        </p:nvGrpSpPr>
        <p:grpSpPr>
          <a:xfrm>
            <a:off x="4029919" y="1746202"/>
            <a:ext cx="3635036" cy="2612134"/>
            <a:chOff x="0" y="0"/>
            <a:chExt cx="3635034" cy="2612132"/>
          </a:xfrm>
        </p:grpSpPr>
        <p:sp>
          <p:nvSpPr>
            <p:cNvPr id="307" name="Education"/>
            <p:cNvSpPr/>
            <p:nvPr/>
          </p:nvSpPr>
          <p:spPr>
            <a:xfrm>
              <a:off x="672815" y="531440"/>
              <a:ext cx="1524001" cy="76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chemeClr val="accent6">
                <a:hueOff val="-12834783"/>
                <a:satOff val="-58974"/>
                <a:lumOff val="7647"/>
              </a:schemeClr>
            </a:solidFill>
            <a:ln w="12700" cap="flat">
              <a:solidFill>
                <a:srgbClr val="000000">
                  <a:alpha val="25412"/>
                </a:srgbClr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600"/>
              </a:lvl1pPr>
            </a:lstStyle>
            <a:p>
              <a:r>
                <a:t>Education</a:t>
              </a:r>
            </a:p>
          </p:txBody>
        </p:sp>
        <p:sp>
          <p:nvSpPr>
            <p:cNvPr id="308" name="DTO"/>
            <p:cNvSpPr/>
            <p:nvPr/>
          </p:nvSpPr>
          <p:spPr>
            <a:xfrm>
              <a:off x="0" y="56445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DTO</a:t>
              </a:r>
            </a:p>
          </p:txBody>
        </p:sp>
        <p:sp>
          <p:nvSpPr>
            <p:cNvPr id="309" name="JSP 총 2개"/>
            <p:cNvSpPr/>
            <p:nvPr/>
          </p:nvSpPr>
          <p:spPr>
            <a:xfrm>
              <a:off x="1937475" y="134213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JSP 총 2개</a:t>
              </a:r>
            </a:p>
          </p:txBody>
        </p:sp>
        <p:sp>
          <p:nvSpPr>
            <p:cNvPr id="310" name="Mapper"/>
            <p:cNvSpPr/>
            <p:nvPr/>
          </p:nvSpPr>
          <p:spPr>
            <a:xfrm>
              <a:off x="1760216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Mapper</a:t>
              </a:r>
            </a:p>
          </p:txBody>
        </p:sp>
        <p:sp>
          <p:nvSpPr>
            <p:cNvPr id="311" name="Service"/>
            <p:cNvSpPr/>
            <p:nvPr/>
          </p:nvSpPr>
          <p:spPr>
            <a:xfrm>
              <a:off x="63852" y="129597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Service</a:t>
              </a:r>
            </a:p>
          </p:txBody>
        </p:sp>
        <p:sp>
          <p:nvSpPr>
            <p:cNvPr id="312" name="Controller"/>
            <p:cNvSpPr/>
            <p:nvPr/>
          </p:nvSpPr>
          <p:spPr>
            <a:xfrm>
              <a:off x="2365034" y="6120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Controller</a:t>
              </a:r>
            </a:p>
          </p:txBody>
        </p:sp>
        <p:sp>
          <p:nvSpPr>
            <p:cNvPr id="313" name="DAO"/>
            <p:cNvSpPr/>
            <p:nvPr/>
          </p:nvSpPr>
          <p:spPr>
            <a:xfrm>
              <a:off x="770776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DAO</a:t>
              </a:r>
            </a:p>
          </p:txBody>
        </p:sp>
        <p:sp>
          <p:nvSpPr>
            <p:cNvPr id="314" name="선"/>
            <p:cNvSpPr/>
            <p:nvPr/>
          </p:nvSpPr>
          <p:spPr>
            <a:xfrm flipV="1">
              <a:off x="1998889" y="353957"/>
              <a:ext cx="1" cy="225555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선"/>
            <p:cNvSpPr/>
            <p:nvPr/>
          </p:nvSpPr>
          <p:spPr>
            <a:xfrm flipV="1">
              <a:off x="1070533" y="311008"/>
              <a:ext cx="1" cy="225555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선"/>
            <p:cNvSpPr/>
            <p:nvPr/>
          </p:nvSpPr>
          <p:spPr>
            <a:xfrm>
              <a:off x="547164" y="761930"/>
              <a:ext cx="156329" cy="1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선"/>
            <p:cNvSpPr/>
            <p:nvPr/>
          </p:nvSpPr>
          <p:spPr>
            <a:xfrm flipV="1">
              <a:off x="2185170" y="846396"/>
              <a:ext cx="156329" cy="1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선"/>
            <p:cNvSpPr/>
            <p:nvPr/>
          </p:nvSpPr>
          <p:spPr>
            <a:xfrm flipV="1">
              <a:off x="702441" y="1228803"/>
              <a:ext cx="147349" cy="147349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9" name="선"/>
            <p:cNvSpPr/>
            <p:nvPr/>
          </p:nvSpPr>
          <p:spPr>
            <a:xfrm flipH="1" flipV="1">
              <a:off x="2017280" y="1228803"/>
              <a:ext cx="147349" cy="147349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34" name="그룹"/>
          <p:cNvGrpSpPr/>
          <p:nvPr/>
        </p:nvGrpSpPr>
        <p:grpSpPr>
          <a:xfrm>
            <a:off x="11603" y="4689635"/>
            <a:ext cx="3612357" cy="2968972"/>
            <a:chOff x="0" y="0"/>
            <a:chExt cx="3612355" cy="2968971"/>
          </a:xfrm>
        </p:grpSpPr>
        <p:sp>
          <p:nvSpPr>
            <p:cNvPr id="321" name="Member"/>
            <p:cNvSpPr/>
            <p:nvPr/>
          </p:nvSpPr>
          <p:spPr>
            <a:xfrm>
              <a:off x="579678" y="641407"/>
              <a:ext cx="1524001" cy="76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chemeClr val="accent6">
                <a:hueOff val="-12834783"/>
                <a:satOff val="-58974"/>
                <a:lumOff val="7647"/>
              </a:schemeClr>
            </a:solidFill>
            <a:ln w="12700" cap="flat">
              <a:solidFill>
                <a:srgbClr val="000000">
                  <a:alpha val="25412"/>
                </a:srgbClr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600"/>
              </a:lvl1pPr>
            </a:lstStyle>
            <a:p>
              <a:r>
                <a:t>Member</a:t>
              </a:r>
            </a:p>
          </p:txBody>
        </p:sp>
        <p:sp>
          <p:nvSpPr>
            <p:cNvPr id="322" name="DTO"/>
            <p:cNvSpPr/>
            <p:nvPr/>
          </p:nvSpPr>
          <p:spPr>
            <a:xfrm>
              <a:off x="45631" y="28494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DTO</a:t>
              </a:r>
            </a:p>
          </p:txBody>
        </p:sp>
        <p:sp>
          <p:nvSpPr>
            <p:cNvPr id="323" name="JSP 총 13개"/>
            <p:cNvSpPr/>
            <p:nvPr/>
          </p:nvSpPr>
          <p:spPr>
            <a:xfrm>
              <a:off x="2342355" y="137390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JSP 총 13개</a:t>
              </a:r>
            </a:p>
          </p:txBody>
        </p:sp>
        <p:sp>
          <p:nvSpPr>
            <p:cNvPr id="324" name="Mapper"/>
            <p:cNvSpPr/>
            <p:nvPr/>
          </p:nvSpPr>
          <p:spPr>
            <a:xfrm>
              <a:off x="2238475" y="77489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Mapper</a:t>
              </a:r>
            </a:p>
          </p:txBody>
        </p:sp>
        <p:sp>
          <p:nvSpPr>
            <p:cNvPr id="325" name="Service"/>
            <p:cNvSpPr/>
            <p:nvPr/>
          </p:nvSpPr>
          <p:spPr>
            <a:xfrm>
              <a:off x="0" y="1383972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Service</a:t>
              </a:r>
            </a:p>
          </p:txBody>
        </p:sp>
        <p:sp>
          <p:nvSpPr>
            <p:cNvPr id="326" name="Controller"/>
            <p:cNvSpPr/>
            <p:nvPr/>
          </p:nvSpPr>
          <p:spPr>
            <a:xfrm>
              <a:off x="794122" y="169897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Controller</a:t>
              </a:r>
            </a:p>
          </p:txBody>
        </p:sp>
        <p:sp>
          <p:nvSpPr>
            <p:cNvPr id="327" name="DAO"/>
            <p:cNvSpPr/>
            <p:nvPr/>
          </p:nvSpPr>
          <p:spPr>
            <a:xfrm>
              <a:off x="747672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DAO</a:t>
              </a:r>
            </a:p>
          </p:txBody>
        </p:sp>
        <p:sp>
          <p:nvSpPr>
            <p:cNvPr id="328" name="선"/>
            <p:cNvSpPr/>
            <p:nvPr/>
          </p:nvSpPr>
          <p:spPr>
            <a:xfrm flipV="1">
              <a:off x="1029538" y="283525"/>
              <a:ext cx="1" cy="353509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9" name="선"/>
            <p:cNvSpPr/>
            <p:nvPr/>
          </p:nvSpPr>
          <p:spPr>
            <a:xfrm>
              <a:off x="2098141" y="993730"/>
              <a:ext cx="138331" cy="1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0" name="선"/>
            <p:cNvSpPr/>
            <p:nvPr/>
          </p:nvSpPr>
          <p:spPr>
            <a:xfrm>
              <a:off x="1953497" y="1324660"/>
              <a:ext cx="376819" cy="140023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1" name="선"/>
            <p:cNvSpPr/>
            <p:nvPr/>
          </p:nvSpPr>
          <p:spPr>
            <a:xfrm flipV="1">
              <a:off x="1264488" y="1394061"/>
              <a:ext cx="1" cy="350663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2" name="선"/>
            <p:cNvSpPr/>
            <p:nvPr/>
          </p:nvSpPr>
          <p:spPr>
            <a:xfrm flipH="1" flipV="1">
              <a:off x="438314" y="568356"/>
              <a:ext cx="216575" cy="216575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3" name="선"/>
            <p:cNvSpPr/>
            <p:nvPr/>
          </p:nvSpPr>
          <p:spPr>
            <a:xfrm flipV="1">
              <a:off x="613626" y="1329996"/>
              <a:ext cx="129352" cy="129352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48" name="그룹"/>
          <p:cNvGrpSpPr/>
          <p:nvPr/>
        </p:nvGrpSpPr>
        <p:grpSpPr>
          <a:xfrm>
            <a:off x="3633010" y="4929473"/>
            <a:ext cx="3806069" cy="2865376"/>
            <a:chOff x="0" y="0"/>
            <a:chExt cx="3806068" cy="2865375"/>
          </a:xfrm>
        </p:grpSpPr>
        <p:sp>
          <p:nvSpPr>
            <p:cNvPr id="335" name="Beauty"/>
            <p:cNvSpPr/>
            <p:nvPr/>
          </p:nvSpPr>
          <p:spPr>
            <a:xfrm>
              <a:off x="1023610" y="641407"/>
              <a:ext cx="1524001" cy="76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chemeClr val="accent6">
                <a:hueOff val="-12834783"/>
                <a:satOff val="-58974"/>
                <a:lumOff val="7647"/>
              </a:schemeClr>
            </a:solidFill>
            <a:ln w="12700" cap="flat">
              <a:solidFill>
                <a:srgbClr val="000000">
                  <a:alpha val="25412"/>
                </a:srgbClr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600"/>
              </a:lvl1pPr>
            </a:lstStyle>
            <a:p>
              <a:r>
                <a:t>Beauty</a:t>
              </a:r>
            </a:p>
          </p:txBody>
        </p:sp>
        <p:sp>
          <p:nvSpPr>
            <p:cNvPr id="336" name="DTO"/>
            <p:cNvSpPr/>
            <p:nvPr/>
          </p:nvSpPr>
          <p:spPr>
            <a:xfrm>
              <a:off x="129226" y="61272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DTO</a:t>
              </a:r>
            </a:p>
          </p:txBody>
        </p:sp>
        <p:sp>
          <p:nvSpPr>
            <p:cNvPr id="337" name="JSP 총 7개"/>
            <p:cNvSpPr/>
            <p:nvPr/>
          </p:nvSpPr>
          <p:spPr>
            <a:xfrm>
              <a:off x="2536068" y="151665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JSP 총 7개</a:t>
              </a:r>
            </a:p>
          </p:txBody>
        </p:sp>
        <p:sp>
          <p:nvSpPr>
            <p:cNvPr id="338" name="Mapper"/>
            <p:cNvSpPr/>
            <p:nvPr/>
          </p:nvSpPr>
          <p:spPr>
            <a:xfrm>
              <a:off x="1942782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Mapper</a:t>
              </a:r>
            </a:p>
          </p:txBody>
        </p:sp>
        <p:sp>
          <p:nvSpPr>
            <p:cNvPr id="339" name="Service"/>
            <p:cNvSpPr/>
            <p:nvPr/>
          </p:nvSpPr>
          <p:spPr>
            <a:xfrm>
              <a:off x="0" y="1295546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Service</a:t>
              </a:r>
            </a:p>
          </p:txBody>
        </p:sp>
        <p:sp>
          <p:nvSpPr>
            <p:cNvPr id="340" name="Controller"/>
            <p:cNvSpPr/>
            <p:nvPr/>
          </p:nvSpPr>
          <p:spPr>
            <a:xfrm>
              <a:off x="1187262" y="159537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Controller</a:t>
              </a:r>
            </a:p>
          </p:txBody>
        </p:sp>
        <p:sp>
          <p:nvSpPr>
            <p:cNvPr id="341" name="DAO"/>
            <p:cNvSpPr/>
            <p:nvPr/>
          </p:nvSpPr>
          <p:spPr>
            <a:xfrm>
              <a:off x="974590" y="11270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DAO</a:t>
              </a:r>
            </a:p>
          </p:txBody>
        </p:sp>
        <p:sp>
          <p:nvSpPr>
            <p:cNvPr id="342" name="선"/>
            <p:cNvSpPr/>
            <p:nvPr/>
          </p:nvSpPr>
          <p:spPr>
            <a:xfrm flipV="1">
              <a:off x="2188760" y="287423"/>
              <a:ext cx="1" cy="350663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3" name="선"/>
            <p:cNvSpPr/>
            <p:nvPr/>
          </p:nvSpPr>
          <p:spPr>
            <a:xfrm flipH="1" flipV="1">
              <a:off x="1306051" y="429144"/>
              <a:ext cx="212623" cy="212623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4" name="선"/>
            <p:cNvSpPr/>
            <p:nvPr/>
          </p:nvSpPr>
          <p:spPr>
            <a:xfrm>
              <a:off x="688999" y="866179"/>
              <a:ext cx="342016" cy="52286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5" name="선"/>
            <p:cNvSpPr/>
            <p:nvPr/>
          </p:nvSpPr>
          <p:spPr>
            <a:xfrm flipV="1">
              <a:off x="851626" y="1214216"/>
              <a:ext cx="216575" cy="216574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6" name="선"/>
            <p:cNvSpPr/>
            <p:nvPr/>
          </p:nvSpPr>
          <p:spPr>
            <a:xfrm flipV="1">
              <a:off x="1736936" y="1415272"/>
              <a:ext cx="1" cy="225555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7" name="선"/>
            <p:cNvSpPr/>
            <p:nvPr/>
          </p:nvSpPr>
          <p:spPr>
            <a:xfrm>
              <a:off x="2352710" y="1360449"/>
              <a:ext cx="202366" cy="202367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62" name="그룹"/>
          <p:cNvGrpSpPr/>
          <p:nvPr/>
        </p:nvGrpSpPr>
        <p:grpSpPr>
          <a:xfrm>
            <a:off x="5716964" y="3498065"/>
            <a:ext cx="4058444" cy="1744565"/>
            <a:chOff x="0" y="0"/>
            <a:chExt cx="4058442" cy="1744563"/>
          </a:xfrm>
        </p:grpSpPr>
        <p:sp>
          <p:nvSpPr>
            <p:cNvPr id="349" name="Admin"/>
            <p:cNvSpPr/>
            <p:nvPr/>
          </p:nvSpPr>
          <p:spPr>
            <a:xfrm>
              <a:off x="1035019" y="577357"/>
              <a:ext cx="1441706" cy="720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chemeClr val="accent6">
                <a:hueOff val="-12834783"/>
                <a:satOff val="-58974"/>
                <a:lumOff val="7647"/>
              </a:schemeClr>
            </a:solidFill>
            <a:ln w="12700" cap="flat">
              <a:solidFill>
                <a:srgbClr val="000000">
                  <a:alpha val="25412"/>
                </a:srgbClr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600"/>
              </a:lvl1pPr>
            </a:lstStyle>
            <a:p>
              <a:r>
                <a:t>Admin</a:t>
              </a:r>
            </a:p>
          </p:txBody>
        </p:sp>
        <p:sp>
          <p:nvSpPr>
            <p:cNvPr id="350" name="DTO"/>
            <p:cNvSpPr txBox="1"/>
            <p:nvPr/>
          </p:nvSpPr>
          <p:spPr>
            <a:xfrm>
              <a:off x="443442" y="307083"/>
              <a:ext cx="500806" cy="296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1600"/>
              </a:lvl1pPr>
            </a:lstStyle>
            <a:p>
              <a:r>
                <a:t>DTO</a:t>
              </a:r>
            </a:p>
          </p:txBody>
        </p:sp>
        <p:sp>
          <p:nvSpPr>
            <p:cNvPr id="351" name="JSP 총 32개"/>
            <p:cNvSpPr txBox="1"/>
            <p:nvPr/>
          </p:nvSpPr>
          <p:spPr>
            <a:xfrm>
              <a:off x="2758993" y="654940"/>
              <a:ext cx="1299450" cy="54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1600"/>
              </a:lvl1pPr>
            </a:lstStyle>
            <a:p>
              <a:r>
                <a:t>JSP 총 32개</a:t>
              </a:r>
            </a:p>
          </p:txBody>
        </p:sp>
        <p:sp>
          <p:nvSpPr>
            <p:cNvPr id="352" name="Mapper"/>
            <p:cNvSpPr txBox="1"/>
            <p:nvPr/>
          </p:nvSpPr>
          <p:spPr>
            <a:xfrm>
              <a:off x="2203868" y="0"/>
              <a:ext cx="750289" cy="296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1600"/>
              </a:lvl1pPr>
            </a:lstStyle>
            <a:p>
              <a:r>
                <a:t>Mapper</a:t>
              </a:r>
            </a:p>
          </p:txBody>
        </p:sp>
        <p:sp>
          <p:nvSpPr>
            <p:cNvPr id="353" name="Service"/>
            <p:cNvSpPr txBox="1"/>
            <p:nvPr/>
          </p:nvSpPr>
          <p:spPr>
            <a:xfrm>
              <a:off x="0" y="796810"/>
              <a:ext cx="739494" cy="296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1600"/>
              </a:lvl1pPr>
            </a:lstStyle>
            <a:p>
              <a:r>
                <a:t>Service</a:t>
              </a:r>
            </a:p>
          </p:txBody>
        </p:sp>
        <p:sp>
          <p:nvSpPr>
            <p:cNvPr id="354" name="Controller"/>
            <p:cNvSpPr txBox="1"/>
            <p:nvPr/>
          </p:nvSpPr>
          <p:spPr>
            <a:xfrm>
              <a:off x="1405223" y="1448093"/>
              <a:ext cx="931815" cy="296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1600"/>
              </a:lvl1pPr>
            </a:lstStyle>
            <a:p>
              <a:r>
                <a:t>Controller</a:t>
              </a:r>
            </a:p>
          </p:txBody>
        </p:sp>
        <p:sp>
          <p:nvSpPr>
            <p:cNvPr id="355" name="DAO"/>
            <p:cNvSpPr txBox="1"/>
            <p:nvPr/>
          </p:nvSpPr>
          <p:spPr>
            <a:xfrm>
              <a:off x="1315630" y="63754"/>
              <a:ext cx="515073" cy="296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1600"/>
              </a:lvl1pPr>
            </a:lstStyle>
            <a:p>
              <a:r>
                <a:t>DAO</a:t>
              </a:r>
            </a:p>
          </p:txBody>
        </p:sp>
        <p:sp>
          <p:nvSpPr>
            <p:cNvPr id="356" name="선"/>
            <p:cNvSpPr/>
            <p:nvPr/>
          </p:nvSpPr>
          <p:spPr>
            <a:xfrm flipV="1">
              <a:off x="1482171" y="366259"/>
              <a:ext cx="1" cy="213376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7" name="선"/>
            <p:cNvSpPr/>
            <p:nvPr/>
          </p:nvSpPr>
          <p:spPr>
            <a:xfrm flipV="1">
              <a:off x="2210796" y="306097"/>
              <a:ext cx="273537" cy="273538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8" name="선"/>
            <p:cNvSpPr/>
            <p:nvPr/>
          </p:nvSpPr>
          <p:spPr>
            <a:xfrm flipV="1">
              <a:off x="2448809" y="830327"/>
              <a:ext cx="341877" cy="1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9" name="선"/>
            <p:cNvSpPr/>
            <p:nvPr/>
          </p:nvSpPr>
          <p:spPr>
            <a:xfrm>
              <a:off x="814584" y="962673"/>
              <a:ext cx="234015" cy="1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0" name="선"/>
            <p:cNvSpPr/>
            <p:nvPr/>
          </p:nvSpPr>
          <p:spPr>
            <a:xfrm flipV="1">
              <a:off x="1816810" y="1285320"/>
              <a:ext cx="1" cy="213375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1" name="선"/>
            <p:cNvSpPr/>
            <p:nvPr/>
          </p:nvSpPr>
          <p:spPr>
            <a:xfrm>
              <a:off x="962173" y="502856"/>
              <a:ext cx="171516" cy="171516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76" name="그룹"/>
          <p:cNvGrpSpPr/>
          <p:nvPr/>
        </p:nvGrpSpPr>
        <p:grpSpPr>
          <a:xfrm>
            <a:off x="7155902" y="5291037"/>
            <a:ext cx="4272341" cy="2512982"/>
            <a:chOff x="0" y="0"/>
            <a:chExt cx="4272339" cy="2512980"/>
          </a:xfrm>
        </p:grpSpPr>
        <p:sp>
          <p:nvSpPr>
            <p:cNvPr id="363" name="Medical"/>
            <p:cNvSpPr/>
            <p:nvPr/>
          </p:nvSpPr>
          <p:spPr>
            <a:xfrm>
              <a:off x="1232228" y="487241"/>
              <a:ext cx="1524001" cy="76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chemeClr val="accent6">
                <a:hueOff val="-12834783"/>
                <a:satOff val="-58974"/>
                <a:lumOff val="7647"/>
              </a:schemeClr>
            </a:solidFill>
            <a:ln w="12700" cap="flat">
              <a:solidFill>
                <a:srgbClr val="000000">
                  <a:alpha val="25412"/>
                </a:srgbClr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600"/>
              </a:lvl1pPr>
            </a:lstStyle>
            <a:p>
              <a:r>
                <a:t>Medical</a:t>
              </a:r>
            </a:p>
          </p:txBody>
        </p:sp>
        <p:sp>
          <p:nvSpPr>
            <p:cNvPr id="364" name="DTO"/>
            <p:cNvSpPr/>
            <p:nvPr/>
          </p:nvSpPr>
          <p:spPr>
            <a:xfrm>
              <a:off x="706982" y="16602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DTO</a:t>
              </a:r>
            </a:p>
          </p:txBody>
        </p:sp>
        <p:sp>
          <p:nvSpPr>
            <p:cNvPr id="365" name="JSP 총 5개"/>
            <p:cNvSpPr/>
            <p:nvPr/>
          </p:nvSpPr>
          <p:spPr>
            <a:xfrm>
              <a:off x="3002339" y="88286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JSP 총 5개</a:t>
              </a:r>
            </a:p>
          </p:txBody>
        </p:sp>
        <p:sp>
          <p:nvSpPr>
            <p:cNvPr id="366" name="Mapper"/>
            <p:cNvSpPr/>
            <p:nvPr/>
          </p:nvSpPr>
          <p:spPr>
            <a:xfrm>
              <a:off x="2355990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Mapper</a:t>
              </a:r>
            </a:p>
          </p:txBody>
        </p:sp>
        <p:sp>
          <p:nvSpPr>
            <p:cNvPr id="367" name="Service"/>
            <p:cNvSpPr/>
            <p:nvPr/>
          </p:nvSpPr>
          <p:spPr>
            <a:xfrm>
              <a:off x="0" y="69291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Service</a:t>
              </a:r>
            </a:p>
          </p:txBody>
        </p:sp>
        <p:sp>
          <p:nvSpPr>
            <p:cNvPr id="368" name="Controller"/>
            <p:cNvSpPr/>
            <p:nvPr/>
          </p:nvSpPr>
          <p:spPr>
            <a:xfrm>
              <a:off x="687928" y="124298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Controller</a:t>
              </a:r>
            </a:p>
          </p:txBody>
        </p:sp>
        <p:sp>
          <p:nvSpPr>
            <p:cNvPr id="369" name="DAO"/>
            <p:cNvSpPr/>
            <p:nvPr/>
          </p:nvSpPr>
          <p:spPr>
            <a:xfrm>
              <a:off x="1499701" y="3507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DAO</a:t>
              </a:r>
            </a:p>
          </p:txBody>
        </p:sp>
        <p:sp>
          <p:nvSpPr>
            <p:cNvPr id="370" name="선"/>
            <p:cNvSpPr/>
            <p:nvPr/>
          </p:nvSpPr>
          <p:spPr>
            <a:xfrm>
              <a:off x="1242906" y="445411"/>
              <a:ext cx="117590" cy="117590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1" name="선"/>
            <p:cNvSpPr/>
            <p:nvPr/>
          </p:nvSpPr>
          <p:spPr>
            <a:xfrm flipV="1">
              <a:off x="1768728" y="334913"/>
              <a:ext cx="1" cy="151541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2" name="선"/>
            <p:cNvSpPr/>
            <p:nvPr/>
          </p:nvSpPr>
          <p:spPr>
            <a:xfrm flipV="1">
              <a:off x="2491750" y="334157"/>
              <a:ext cx="153053" cy="153054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3" name="선"/>
            <p:cNvSpPr/>
            <p:nvPr/>
          </p:nvSpPr>
          <p:spPr>
            <a:xfrm>
              <a:off x="901144" y="868241"/>
              <a:ext cx="321224" cy="1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4" name="선"/>
            <p:cNvSpPr/>
            <p:nvPr/>
          </p:nvSpPr>
          <p:spPr>
            <a:xfrm flipV="1">
              <a:off x="1151718" y="1136274"/>
              <a:ext cx="167533" cy="167533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5" name="선"/>
            <p:cNvSpPr/>
            <p:nvPr/>
          </p:nvSpPr>
          <p:spPr>
            <a:xfrm>
              <a:off x="2709674" y="1068259"/>
              <a:ext cx="321223" cy="1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90" name="그룹"/>
          <p:cNvGrpSpPr/>
          <p:nvPr/>
        </p:nvGrpSpPr>
        <p:grpSpPr>
          <a:xfrm>
            <a:off x="8191543" y="1692300"/>
            <a:ext cx="4204950" cy="2739285"/>
            <a:chOff x="0" y="0"/>
            <a:chExt cx="4204948" cy="2739283"/>
          </a:xfrm>
        </p:grpSpPr>
        <p:sp>
          <p:nvSpPr>
            <p:cNvPr id="377" name="Goods"/>
            <p:cNvSpPr/>
            <p:nvPr/>
          </p:nvSpPr>
          <p:spPr>
            <a:xfrm>
              <a:off x="1154562" y="539094"/>
              <a:ext cx="1524001" cy="76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chemeClr val="accent6">
                <a:hueOff val="-12834783"/>
                <a:satOff val="-58974"/>
                <a:lumOff val="7647"/>
              </a:schemeClr>
            </a:solidFill>
            <a:ln w="12700" cap="flat">
              <a:solidFill>
                <a:srgbClr val="000000">
                  <a:alpha val="25412"/>
                </a:srgbClr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600"/>
              </a:lvl1pPr>
            </a:lstStyle>
            <a:p>
              <a:r>
                <a:t>Goods</a:t>
              </a:r>
            </a:p>
          </p:txBody>
        </p:sp>
        <p:sp>
          <p:nvSpPr>
            <p:cNvPr id="378" name="선"/>
            <p:cNvSpPr/>
            <p:nvPr/>
          </p:nvSpPr>
          <p:spPr>
            <a:xfrm flipV="1">
              <a:off x="1673532" y="311106"/>
              <a:ext cx="1" cy="225555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9" name="DTO"/>
            <p:cNvSpPr/>
            <p:nvPr/>
          </p:nvSpPr>
          <p:spPr>
            <a:xfrm>
              <a:off x="616343" y="10176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DTO</a:t>
              </a:r>
            </a:p>
          </p:txBody>
        </p:sp>
        <p:sp>
          <p:nvSpPr>
            <p:cNvPr id="380" name="JSP 총 5개"/>
            <p:cNvSpPr/>
            <p:nvPr/>
          </p:nvSpPr>
          <p:spPr>
            <a:xfrm>
              <a:off x="2934948" y="73469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JSP 총 5개</a:t>
              </a:r>
            </a:p>
          </p:txBody>
        </p:sp>
        <p:sp>
          <p:nvSpPr>
            <p:cNvPr id="381" name="Mapper"/>
            <p:cNvSpPr/>
            <p:nvPr/>
          </p:nvSpPr>
          <p:spPr>
            <a:xfrm>
              <a:off x="2373848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Mapper</a:t>
              </a:r>
            </a:p>
          </p:txBody>
        </p:sp>
        <p:sp>
          <p:nvSpPr>
            <p:cNvPr id="382" name="Service"/>
            <p:cNvSpPr/>
            <p:nvPr/>
          </p:nvSpPr>
          <p:spPr>
            <a:xfrm>
              <a:off x="0" y="812542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Service</a:t>
              </a:r>
            </a:p>
          </p:txBody>
        </p:sp>
        <p:sp>
          <p:nvSpPr>
            <p:cNvPr id="383" name="Controller"/>
            <p:cNvSpPr/>
            <p:nvPr/>
          </p:nvSpPr>
          <p:spPr>
            <a:xfrm>
              <a:off x="1369007" y="146928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Controller</a:t>
              </a:r>
            </a:p>
          </p:txBody>
        </p:sp>
        <p:sp>
          <p:nvSpPr>
            <p:cNvPr id="384" name="DAO"/>
            <p:cNvSpPr/>
            <p:nvPr/>
          </p:nvSpPr>
          <p:spPr>
            <a:xfrm>
              <a:off x="1357658" y="5096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DAO</a:t>
              </a:r>
            </a:p>
          </p:txBody>
        </p:sp>
        <p:sp>
          <p:nvSpPr>
            <p:cNvPr id="385" name="선"/>
            <p:cNvSpPr/>
            <p:nvPr/>
          </p:nvSpPr>
          <p:spPr>
            <a:xfrm flipV="1">
              <a:off x="2378339" y="295335"/>
              <a:ext cx="257097" cy="257097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6" name="선"/>
            <p:cNvSpPr/>
            <p:nvPr/>
          </p:nvSpPr>
          <p:spPr>
            <a:xfrm>
              <a:off x="2685947" y="920094"/>
              <a:ext cx="254345" cy="1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7" name="선"/>
            <p:cNvSpPr/>
            <p:nvPr/>
          </p:nvSpPr>
          <p:spPr>
            <a:xfrm>
              <a:off x="1116794" y="392132"/>
              <a:ext cx="216575" cy="216574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8" name="선"/>
            <p:cNvSpPr/>
            <p:nvPr/>
          </p:nvSpPr>
          <p:spPr>
            <a:xfrm>
              <a:off x="902882" y="987872"/>
              <a:ext cx="254345" cy="1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9" name="선"/>
            <p:cNvSpPr/>
            <p:nvPr/>
          </p:nvSpPr>
          <p:spPr>
            <a:xfrm flipV="1">
              <a:off x="1843291" y="1307036"/>
              <a:ext cx="1" cy="227377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04" name="그룹"/>
          <p:cNvGrpSpPr/>
          <p:nvPr/>
        </p:nvGrpSpPr>
        <p:grpSpPr>
          <a:xfrm>
            <a:off x="9132032" y="3413721"/>
            <a:ext cx="3456172" cy="3154989"/>
            <a:chOff x="0" y="0"/>
            <a:chExt cx="3456171" cy="3154987"/>
          </a:xfrm>
        </p:grpSpPr>
        <p:sp>
          <p:nvSpPr>
            <p:cNvPr id="391" name="Hotel"/>
            <p:cNvSpPr/>
            <p:nvPr/>
          </p:nvSpPr>
          <p:spPr>
            <a:xfrm>
              <a:off x="862972" y="594260"/>
              <a:ext cx="1524001" cy="76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0"/>
                  </a:moveTo>
                  <a:cubicBezTo>
                    <a:pt x="2418" y="0"/>
                    <a:pt x="0" y="4835"/>
                    <a:pt x="0" y="10800"/>
                  </a:cubicBezTo>
                  <a:cubicBezTo>
                    <a:pt x="0" y="16765"/>
                    <a:pt x="2418" y="21600"/>
                    <a:pt x="5400" y="21600"/>
                  </a:cubicBezTo>
                  <a:lnTo>
                    <a:pt x="16200" y="21600"/>
                  </a:lnTo>
                  <a:cubicBezTo>
                    <a:pt x="19182" y="21600"/>
                    <a:pt x="21600" y="16765"/>
                    <a:pt x="21600" y="10800"/>
                  </a:cubicBezTo>
                  <a:cubicBezTo>
                    <a:pt x="21600" y="4835"/>
                    <a:pt x="19182" y="0"/>
                    <a:pt x="16200" y="0"/>
                  </a:cubicBezTo>
                  <a:lnTo>
                    <a:pt x="5400" y="0"/>
                  </a:lnTo>
                  <a:close/>
                </a:path>
              </a:pathLst>
            </a:custGeom>
            <a:solidFill>
              <a:schemeClr val="accent6">
                <a:hueOff val="-12834783"/>
                <a:satOff val="-58974"/>
                <a:lumOff val="7647"/>
              </a:schemeClr>
            </a:solidFill>
            <a:ln w="12700" cap="flat">
              <a:solidFill>
                <a:srgbClr val="000000">
                  <a:alpha val="25412"/>
                </a:srgbClr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600"/>
              </a:lvl1pPr>
            </a:lstStyle>
            <a:p>
              <a:r>
                <a:t>Hotel</a:t>
              </a:r>
            </a:p>
          </p:txBody>
        </p:sp>
        <p:sp>
          <p:nvSpPr>
            <p:cNvPr id="392" name="DTO"/>
            <p:cNvSpPr/>
            <p:nvPr/>
          </p:nvSpPr>
          <p:spPr>
            <a:xfrm>
              <a:off x="487687" y="27086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DTO</a:t>
              </a:r>
            </a:p>
          </p:txBody>
        </p:sp>
        <p:sp>
          <p:nvSpPr>
            <p:cNvPr id="393" name="JSP 총 3개"/>
            <p:cNvSpPr/>
            <p:nvPr/>
          </p:nvSpPr>
          <p:spPr>
            <a:xfrm>
              <a:off x="1977908" y="143937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JSP 총 3개</a:t>
              </a:r>
            </a:p>
          </p:txBody>
        </p:sp>
        <p:sp>
          <p:nvSpPr>
            <p:cNvPr id="394" name="Mapper"/>
            <p:cNvSpPr/>
            <p:nvPr/>
          </p:nvSpPr>
          <p:spPr>
            <a:xfrm>
              <a:off x="2186171" y="19747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Mapper</a:t>
              </a:r>
            </a:p>
          </p:txBody>
        </p:sp>
        <p:sp>
          <p:nvSpPr>
            <p:cNvPr id="395" name="Service"/>
            <p:cNvSpPr/>
            <p:nvPr/>
          </p:nvSpPr>
          <p:spPr>
            <a:xfrm>
              <a:off x="0" y="130078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Service</a:t>
              </a:r>
            </a:p>
          </p:txBody>
        </p:sp>
        <p:sp>
          <p:nvSpPr>
            <p:cNvPr id="396" name="Controller"/>
            <p:cNvSpPr/>
            <p:nvPr/>
          </p:nvSpPr>
          <p:spPr>
            <a:xfrm>
              <a:off x="1284905" y="18849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Controller</a:t>
              </a:r>
            </a:p>
          </p:txBody>
        </p:sp>
        <p:sp>
          <p:nvSpPr>
            <p:cNvPr id="397" name="DAO"/>
            <p:cNvSpPr/>
            <p:nvPr/>
          </p:nvSpPr>
          <p:spPr>
            <a:xfrm>
              <a:off x="1255295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/>
              </a:lvl1pPr>
            </a:lstStyle>
            <a:p>
              <a:r>
                <a:t>DAO</a:t>
              </a:r>
            </a:p>
          </p:txBody>
        </p:sp>
        <p:sp>
          <p:nvSpPr>
            <p:cNvPr id="398" name="선"/>
            <p:cNvSpPr/>
            <p:nvPr/>
          </p:nvSpPr>
          <p:spPr>
            <a:xfrm flipV="1">
              <a:off x="633346" y="1135014"/>
              <a:ext cx="265831" cy="265830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9" name="선"/>
            <p:cNvSpPr/>
            <p:nvPr/>
          </p:nvSpPr>
          <p:spPr>
            <a:xfrm flipV="1">
              <a:off x="1555052" y="308791"/>
              <a:ext cx="1" cy="274811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0" name="선"/>
            <p:cNvSpPr/>
            <p:nvPr/>
          </p:nvSpPr>
          <p:spPr>
            <a:xfrm>
              <a:off x="904782" y="584245"/>
              <a:ext cx="105042" cy="105041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1" name="선"/>
            <p:cNvSpPr/>
            <p:nvPr/>
          </p:nvSpPr>
          <p:spPr>
            <a:xfrm>
              <a:off x="2222266" y="1292577"/>
              <a:ext cx="216575" cy="216575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2" name="선"/>
            <p:cNvSpPr/>
            <p:nvPr/>
          </p:nvSpPr>
          <p:spPr>
            <a:xfrm flipV="1">
              <a:off x="1555052" y="1362764"/>
              <a:ext cx="1" cy="524020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3" name="선"/>
            <p:cNvSpPr/>
            <p:nvPr/>
          </p:nvSpPr>
          <p:spPr>
            <a:xfrm flipV="1">
              <a:off x="2273066" y="503078"/>
              <a:ext cx="216575" cy="216575"/>
            </a:xfrm>
            <a:prstGeom prst="line">
              <a:avLst/>
            </a:prstGeom>
            <a:noFill/>
            <a:ln w="12700" cap="flat">
              <a:solidFill>
                <a:srgbClr val="000000">
                  <a:alpha val="3652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/>
          </a:p>
        </p:txBody>
      </p:sp>
      <p:sp>
        <p:nvSpPr>
          <p:cNvPr id="407" name="직선 연결선 1"/>
          <p:cNvSpPr/>
          <p:nvPr/>
        </p:nvSpPr>
        <p:spPr>
          <a:xfrm>
            <a:off x="139700" y="491295"/>
            <a:ext cx="1993900" cy="1"/>
          </a:xfrm>
          <a:prstGeom prst="line">
            <a:avLst/>
          </a:prstGeom>
          <a:ln w="635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8" name="TextBox 3"/>
          <p:cNvSpPr txBox="1"/>
          <p:nvPr/>
        </p:nvSpPr>
        <p:spPr>
          <a:xfrm>
            <a:off x="1520806" y="652393"/>
            <a:ext cx="669092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200" b="1">
                <a:solidFill>
                  <a:schemeClr val="accent4"/>
                </a:solidFill>
              </a:defRPr>
            </a:lvl1pPr>
          </a:lstStyle>
          <a:p>
            <a:r>
              <a:t>2.4</a:t>
            </a:r>
          </a:p>
        </p:txBody>
      </p:sp>
      <p:sp>
        <p:nvSpPr>
          <p:cNvPr id="409" name="TextBox 5"/>
          <p:cNvSpPr txBox="1"/>
          <p:nvPr/>
        </p:nvSpPr>
        <p:spPr>
          <a:xfrm>
            <a:off x="2309572" y="645070"/>
            <a:ext cx="851407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spc="-150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ERD</a:t>
            </a:r>
          </a:p>
        </p:txBody>
      </p:sp>
      <p:sp>
        <p:nvSpPr>
          <p:cNvPr id="410" name="TextBox 2"/>
          <p:cNvSpPr txBox="1"/>
          <p:nvPr/>
        </p:nvSpPr>
        <p:spPr>
          <a:xfrm>
            <a:off x="261620" y="82577"/>
            <a:ext cx="111819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spc="-214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Raise A Pet</a:t>
            </a:r>
          </a:p>
        </p:txBody>
      </p:sp>
      <p:pic>
        <p:nvPicPr>
          <p:cNvPr id="411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9421" y="1646748"/>
            <a:ext cx="9693158" cy="5215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/>
          </a:p>
        </p:txBody>
      </p:sp>
      <p:sp>
        <p:nvSpPr>
          <p:cNvPr id="414" name="직선 연결선 1"/>
          <p:cNvSpPr/>
          <p:nvPr/>
        </p:nvSpPr>
        <p:spPr>
          <a:xfrm>
            <a:off x="139700" y="491295"/>
            <a:ext cx="1993900" cy="1"/>
          </a:xfrm>
          <a:prstGeom prst="line">
            <a:avLst/>
          </a:prstGeom>
          <a:ln w="635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5" name="TextBox 3"/>
          <p:cNvSpPr txBox="1"/>
          <p:nvPr/>
        </p:nvSpPr>
        <p:spPr>
          <a:xfrm>
            <a:off x="1520806" y="652393"/>
            <a:ext cx="669092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200" b="1">
                <a:solidFill>
                  <a:schemeClr val="accent4"/>
                </a:solidFill>
              </a:defRPr>
            </a:lvl1pPr>
          </a:lstStyle>
          <a:p>
            <a:r>
              <a:t>2.6</a:t>
            </a:r>
          </a:p>
        </p:txBody>
      </p:sp>
      <p:sp>
        <p:nvSpPr>
          <p:cNvPr id="416" name="TextBox 5"/>
          <p:cNvSpPr txBox="1"/>
          <p:nvPr/>
        </p:nvSpPr>
        <p:spPr>
          <a:xfrm>
            <a:off x="2309572" y="645070"/>
            <a:ext cx="617975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spc="-150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API (Application Programming Interface)</a:t>
            </a:r>
          </a:p>
        </p:txBody>
      </p:sp>
      <p:sp>
        <p:nvSpPr>
          <p:cNvPr id="417" name="TextBox 2"/>
          <p:cNvSpPr txBox="1"/>
          <p:nvPr/>
        </p:nvSpPr>
        <p:spPr>
          <a:xfrm>
            <a:off x="261620" y="82577"/>
            <a:ext cx="111819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spc="-214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Raise A Pet</a:t>
            </a:r>
          </a:p>
        </p:txBody>
      </p:sp>
      <p:graphicFrame>
        <p:nvGraphicFramePr>
          <p:cNvPr id="418" name="표 12"/>
          <p:cNvGraphicFramePr/>
          <p:nvPr/>
        </p:nvGraphicFramePr>
        <p:xfrm>
          <a:off x="1248737" y="1711547"/>
          <a:ext cx="9694525" cy="49779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55002"/>
                <a:gridCol w="7139523"/>
              </a:tblGrid>
              <a:tr h="4525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spc="-105">
                          <a:solidFill>
                            <a:schemeClr val="accent4">
                              <a:lumOff val="-7176"/>
                            </a:schemeClr>
                          </a:solidFill>
                          <a:latin typeface="나눔스퀘어라운드 Regular"/>
                          <a:ea typeface="나눔스퀘어라운드 Regular"/>
                          <a:cs typeface="나눔스퀘어라운드 Regular"/>
                          <a:sym typeface="나눔스퀘어라운드 Regular"/>
                        </a:rPr>
                        <a:t>API</a:t>
                      </a:r>
                    </a:p>
                  </a:txBody>
                  <a:tcPr marL="45720" marR="45720" anchor="ctr" horzOverflow="overflow">
                    <a:lnR w="3175">
                      <a:solidFill>
                        <a:srgbClr val="767171"/>
                      </a:solidFill>
                    </a:lnR>
                    <a:lnB w="3175">
                      <a:solidFill>
                        <a:srgbClr val="767171"/>
                      </a:solidFill>
                    </a:lnB>
                    <a:solidFill>
                      <a:srgbClr val="CBBDE5">
                        <a:alpha val="395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spc="-105">
                          <a:solidFill>
                            <a:schemeClr val="accent4">
                              <a:lumOff val="-7176"/>
                            </a:schemeClr>
                          </a:solidFill>
                          <a:latin typeface="나눔스퀘어라운드 Regular"/>
                          <a:ea typeface="나눔스퀘어라운드 Regular"/>
                          <a:cs typeface="나눔스퀘어라운드 Regular"/>
                          <a:sym typeface="나눔스퀘어라운드 Regular"/>
                        </a:rPr>
                        <a:t>사용된 기능</a:t>
                      </a:r>
                    </a:p>
                  </a:txBody>
                  <a:tcPr marL="45720" marR="45720" anchor="ctr" horzOverflow="overflow">
                    <a:lnL w="3175">
                      <a:solidFill>
                        <a:srgbClr val="767171"/>
                      </a:solidFill>
                    </a:lnL>
                    <a:lnR w="3175">
                      <a:solidFill>
                        <a:srgbClr val="767171"/>
                      </a:solidFill>
                    </a:lnR>
                    <a:lnB w="3175">
                      <a:solidFill>
                        <a:srgbClr val="767171"/>
                      </a:solidFill>
                    </a:lnB>
                    <a:solidFill>
                      <a:srgbClr val="CBBDE5">
                        <a:alpha val="39585"/>
                      </a:srgbClr>
                    </a:solidFill>
                  </a:tcPr>
                </a:tc>
              </a:tr>
              <a:tr h="452540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>
                          <a:latin typeface="나눔스퀘어라운드 Regular"/>
                          <a:ea typeface="나눔스퀘어라운드 Regular"/>
                          <a:cs typeface="나눔스퀘어라운드 Regular"/>
                          <a:sym typeface="나눔스퀘어라운드 Regular"/>
                        </a:rPr>
                        <a:t>이메일 인증 API</a:t>
                      </a:r>
                    </a:p>
                  </a:txBody>
                  <a:tcPr marL="45720" marR="45720" anchor="ctr" horzOverflow="overflow">
                    <a:lnR w="3175">
                      <a:solidFill>
                        <a:srgbClr val="767171"/>
                      </a:solidFill>
                    </a:lnR>
                    <a:lnT w="3175">
                      <a:solidFill>
                        <a:srgbClr val="767171"/>
                      </a:solidFill>
                    </a:lnT>
                    <a:lnB w="3175">
                      <a:solidFill>
                        <a:srgbClr val="767171"/>
                      </a:solidFill>
                    </a:lnB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회원 가입시 혹은 비밀번호 찾기시 이메일을 통한 인증 절차</a:t>
                      </a:r>
                    </a:p>
                  </a:txBody>
                  <a:tcPr marL="45720" marR="45720" anchor="ctr" horzOverflow="overflow">
                    <a:lnL w="3175">
                      <a:solidFill>
                        <a:srgbClr val="767171"/>
                      </a:solidFill>
                    </a:lnL>
                    <a:lnR w="3175">
                      <a:solidFill>
                        <a:srgbClr val="767171"/>
                      </a:solidFill>
                    </a:lnR>
                    <a:lnT w="3175">
                      <a:solidFill>
                        <a:srgbClr val="767171"/>
                      </a:solidFill>
                    </a:lnT>
                    <a:lnB w="3175">
                      <a:solidFill>
                        <a:srgbClr val="767171"/>
                      </a:solidFill>
                    </a:lnB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tcPr>
                </a:tc>
              </a:tr>
              <a:tr h="452540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>
                          <a:latin typeface="나눔스퀘어라운드 Regular"/>
                          <a:ea typeface="나눔스퀘어라운드 Regular"/>
                          <a:cs typeface="나눔스퀘어라운드 Regular"/>
                          <a:sym typeface="나눔스퀘어라운드 Regular"/>
                        </a:rPr>
                        <a:t>휴대폰 인증 API</a:t>
                      </a:r>
                    </a:p>
                  </a:txBody>
                  <a:tcPr marL="45720" marR="45720" anchor="ctr" horzOverflow="overflow">
                    <a:lnR w="3175">
                      <a:solidFill>
                        <a:srgbClr val="767171"/>
                      </a:solidFill>
                    </a:lnR>
                    <a:lnT w="3175">
                      <a:solidFill>
                        <a:srgbClr val="767171"/>
                      </a:solidFill>
                    </a:lnT>
                    <a:lnB w="3175">
                      <a:solidFill>
                        <a:srgbClr val="767171"/>
                      </a:solidFill>
                    </a:lnB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회원 가입시 휴대폰 번호를 통한 인증 절차</a:t>
                      </a:r>
                    </a:p>
                  </a:txBody>
                  <a:tcPr marL="45720" marR="45720" anchor="ctr" horzOverflow="overflow">
                    <a:lnL w="3175">
                      <a:solidFill>
                        <a:srgbClr val="767171"/>
                      </a:solidFill>
                    </a:lnL>
                    <a:lnR w="3175">
                      <a:solidFill>
                        <a:srgbClr val="767171"/>
                      </a:solidFill>
                    </a:lnR>
                    <a:lnT w="3175">
                      <a:solidFill>
                        <a:srgbClr val="767171"/>
                      </a:solidFill>
                    </a:lnT>
                    <a:lnB w="3175">
                      <a:solidFill>
                        <a:srgbClr val="767171"/>
                      </a:solidFill>
                    </a:lnB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tcPr>
                </a:tc>
              </a:tr>
              <a:tr h="452540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>
                          <a:latin typeface="나눔스퀘어라운드 Regular"/>
                          <a:ea typeface="나눔스퀘어라운드 Regular"/>
                          <a:cs typeface="나눔스퀘어라운드 Regular"/>
                          <a:sym typeface="나눔스퀘어라운드 Regular"/>
                        </a:rPr>
                        <a:t>카카오 아이디 회원가입 API</a:t>
                      </a:r>
                    </a:p>
                  </a:txBody>
                  <a:tcPr marL="45720" marR="45720" anchor="ctr" horzOverflow="overflow">
                    <a:lnR w="3175">
                      <a:solidFill>
                        <a:srgbClr val="767171"/>
                      </a:solidFill>
                    </a:lnR>
                    <a:lnT w="3175">
                      <a:solidFill>
                        <a:srgbClr val="767171"/>
                      </a:solidFill>
                    </a:lnT>
                    <a:lnB w="3175">
                      <a:solidFill>
                        <a:srgbClr val="767171"/>
                      </a:solidFill>
                    </a:lnB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카카오 아이디를 통한 회원 가입</a:t>
                      </a:r>
                    </a:p>
                  </a:txBody>
                  <a:tcPr marL="45720" marR="45720" anchor="ctr" horzOverflow="overflow">
                    <a:lnL w="3175">
                      <a:solidFill>
                        <a:srgbClr val="767171"/>
                      </a:solidFill>
                    </a:lnL>
                    <a:lnR w="3175">
                      <a:solidFill>
                        <a:srgbClr val="767171"/>
                      </a:solidFill>
                    </a:lnR>
                    <a:lnT w="3175">
                      <a:solidFill>
                        <a:srgbClr val="767171"/>
                      </a:solidFill>
                    </a:lnT>
                    <a:lnB w="3175">
                      <a:solidFill>
                        <a:srgbClr val="767171"/>
                      </a:solidFill>
                    </a:lnB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tcPr>
                </a:tc>
              </a:tr>
              <a:tr h="4525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나눔스퀘어라운드 Regular"/>
                          <a:ea typeface="나눔스퀘어라운드 Regular"/>
                          <a:cs typeface="나눔스퀘어라운드 Regular"/>
                          <a:sym typeface="나눔스퀘어라운드 Regular"/>
                        </a:rPr>
                        <a:t>카카오 아이디 로그인 API</a:t>
                      </a:r>
                    </a:p>
                  </a:txBody>
                  <a:tcPr marL="45720" marR="45720" anchor="ctr" horzOverflow="overflow">
                    <a:lnR w="3175">
                      <a:solidFill>
                        <a:srgbClr val="767171"/>
                      </a:solidFill>
                    </a:lnR>
                    <a:lnT w="3175">
                      <a:solidFill>
                        <a:srgbClr val="767171"/>
                      </a:solidFill>
                    </a:lnT>
                    <a:lnB w="3175">
                      <a:solidFill>
                        <a:srgbClr val="767171"/>
                      </a:solidFill>
                    </a:lnB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카카오 아이디를 통한 로그인</a:t>
                      </a:r>
                    </a:p>
                  </a:txBody>
                  <a:tcPr marL="45720" marR="45720" anchor="ctr" horzOverflow="overflow">
                    <a:lnL w="3175">
                      <a:solidFill>
                        <a:srgbClr val="767171"/>
                      </a:solidFill>
                    </a:lnL>
                    <a:lnR w="3175">
                      <a:solidFill>
                        <a:srgbClr val="767171"/>
                      </a:solidFill>
                    </a:lnR>
                    <a:lnT w="3175">
                      <a:solidFill>
                        <a:srgbClr val="767171"/>
                      </a:solidFill>
                    </a:lnT>
                    <a:lnB w="3175">
                      <a:solidFill>
                        <a:srgbClr val="767171"/>
                      </a:solidFill>
                    </a:lnB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tcPr>
                </a:tc>
              </a:tr>
              <a:tr h="4525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네이버 아이디 회원가입 API</a:t>
                      </a:r>
                    </a:p>
                  </a:txBody>
                  <a:tcPr marL="45720" marR="45720" anchor="ctr" horzOverflow="overflow">
                    <a:lnR w="3175">
                      <a:solidFill>
                        <a:srgbClr val="767171"/>
                      </a:solidFill>
                    </a:lnR>
                    <a:lnT w="3175">
                      <a:solidFill>
                        <a:srgbClr val="767171"/>
                      </a:solidFill>
                    </a:lnT>
                    <a:lnB w="3175">
                      <a:solidFill>
                        <a:srgbClr val="767171"/>
                      </a:solidFill>
                    </a:lnB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네이버 아이디를 통한 회원 가입</a:t>
                      </a:r>
                    </a:p>
                  </a:txBody>
                  <a:tcPr marL="45720" marR="45720" anchor="ctr" horzOverflow="overflow">
                    <a:lnL w="3175">
                      <a:solidFill>
                        <a:srgbClr val="767171"/>
                      </a:solidFill>
                    </a:lnL>
                    <a:lnR w="3175">
                      <a:solidFill>
                        <a:srgbClr val="767171"/>
                      </a:solidFill>
                    </a:lnR>
                    <a:lnT w="3175">
                      <a:solidFill>
                        <a:srgbClr val="767171"/>
                      </a:solidFill>
                    </a:lnT>
                    <a:lnB w="3175">
                      <a:solidFill>
                        <a:srgbClr val="767171"/>
                      </a:solidFill>
                    </a:lnB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tcPr>
                </a:tc>
              </a:tr>
              <a:tr h="4525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네이버 아이디 로그인 API</a:t>
                      </a:r>
                    </a:p>
                  </a:txBody>
                  <a:tcPr marL="45720" marR="45720" anchor="ctr" horzOverflow="overflow">
                    <a:lnR w="3175">
                      <a:solidFill>
                        <a:srgbClr val="767171"/>
                      </a:solidFill>
                    </a:lnR>
                    <a:lnT w="3175">
                      <a:solidFill>
                        <a:srgbClr val="767171"/>
                      </a:solidFill>
                    </a:lnT>
                    <a:lnB w="3175">
                      <a:solidFill>
                        <a:srgbClr val="767171"/>
                      </a:solidFill>
                    </a:lnB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네이버 아이디를 통한 로그인</a:t>
                      </a:r>
                    </a:p>
                  </a:txBody>
                  <a:tcPr marL="45720" marR="45720" anchor="ctr" horzOverflow="overflow">
                    <a:lnL w="3175">
                      <a:solidFill>
                        <a:srgbClr val="767171"/>
                      </a:solidFill>
                    </a:lnL>
                    <a:lnR w="3175">
                      <a:solidFill>
                        <a:srgbClr val="767171"/>
                      </a:solidFill>
                    </a:lnR>
                    <a:lnT w="3175">
                      <a:solidFill>
                        <a:srgbClr val="767171"/>
                      </a:solidFill>
                    </a:lnT>
                    <a:lnB w="3175">
                      <a:solidFill>
                        <a:srgbClr val="767171"/>
                      </a:solidFill>
                    </a:lnB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tcPr>
                </a:tc>
              </a:tr>
              <a:tr h="4525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다음 주소 API</a:t>
                      </a:r>
                    </a:p>
                  </a:txBody>
                  <a:tcPr marL="45720" marR="45720" anchor="ctr" horzOverflow="overflow">
                    <a:lnR w="3175">
                      <a:solidFill>
                        <a:srgbClr val="767171"/>
                      </a:solidFill>
                    </a:lnR>
                    <a:lnT w="3175">
                      <a:solidFill>
                        <a:srgbClr val="767171"/>
                      </a:solidFill>
                    </a:lnT>
                    <a:lnB w="3175">
                      <a:solidFill>
                        <a:srgbClr val="767171"/>
                      </a:solidFill>
                    </a:lnB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회원 가입시 주소지 검색</a:t>
                      </a:r>
                    </a:p>
                  </a:txBody>
                  <a:tcPr marL="45720" marR="45720" anchor="ctr" horzOverflow="overflow">
                    <a:lnL w="3175">
                      <a:solidFill>
                        <a:srgbClr val="767171"/>
                      </a:solidFill>
                    </a:lnL>
                    <a:lnR w="3175">
                      <a:solidFill>
                        <a:srgbClr val="767171"/>
                      </a:solidFill>
                    </a:lnR>
                    <a:lnT w="3175">
                      <a:solidFill>
                        <a:srgbClr val="767171"/>
                      </a:solidFill>
                    </a:lnT>
                    <a:lnB w="3175">
                      <a:solidFill>
                        <a:srgbClr val="767171"/>
                      </a:solidFill>
                    </a:lnB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tcPr>
                </a:tc>
              </a:tr>
              <a:tr h="4525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카카오 지도 API</a:t>
                      </a:r>
                    </a:p>
                  </a:txBody>
                  <a:tcPr marL="45720" marR="45720" anchor="ctr" horzOverflow="overflow">
                    <a:lnR w="3175">
                      <a:solidFill>
                        <a:srgbClr val="767171"/>
                      </a:solidFill>
                    </a:lnR>
                    <a:lnT w="3175">
                      <a:solidFill>
                        <a:srgbClr val="767171"/>
                      </a:solidFill>
                    </a:lnT>
                    <a:lnB w="3175">
                      <a:solidFill>
                        <a:srgbClr val="767171"/>
                      </a:solidFill>
                    </a:lnB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업체 위치 표시</a:t>
                      </a:r>
                    </a:p>
                  </a:txBody>
                  <a:tcPr marL="45720" marR="45720" anchor="ctr" horzOverflow="overflow">
                    <a:lnL w="3175">
                      <a:solidFill>
                        <a:srgbClr val="767171"/>
                      </a:solidFill>
                    </a:lnL>
                    <a:lnR w="3175">
                      <a:solidFill>
                        <a:srgbClr val="767171"/>
                      </a:solidFill>
                    </a:lnR>
                    <a:lnT w="3175">
                      <a:solidFill>
                        <a:srgbClr val="767171"/>
                      </a:solidFill>
                    </a:lnT>
                    <a:lnB w="3175">
                      <a:solidFill>
                        <a:srgbClr val="767171"/>
                      </a:solidFill>
                    </a:lnB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tcPr>
                </a:tc>
              </a:tr>
              <a:tr h="4525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카카오 페이 API</a:t>
                      </a:r>
                    </a:p>
                  </a:txBody>
                  <a:tcPr marL="45720" marR="45720" anchor="ctr" horzOverflow="overflow">
                    <a:lnR w="3175">
                      <a:solidFill>
                        <a:srgbClr val="767171"/>
                      </a:solidFill>
                    </a:lnR>
                    <a:lnT w="3175">
                      <a:solidFill>
                        <a:srgbClr val="767171"/>
                      </a:solidFill>
                    </a:lnT>
                    <a:lnB w="3175">
                      <a:solidFill>
                        <a:srgbClr val="767171"/>
                      </a:solidFill>
                    </a:lnB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홈페이지 내 예약 및 구매시 결제</a:t>
                      </a:r>
                    </a:p>
                  </a:txBody>
                  <a:tcPr marL="45720" marR="45720" anchor="ctr" horzOverflow="overflow">
                    <a:lnL w="3175">
                      <a:solidFill>
                        <a:srgbClr val="767171"/>
                      </a:solidFill>
                    </a:lnL>
                    <a:lnR w="3175">
                      <a:solidFill>
                        <a:srgbClr val="767171"/>
                      </a:solidFill>
                    </a:lnR>
                    <a:lnT w="3175">
                      <a:solidFill>
                        <a:srgbClr val="767171"/>
                      </a:solidFill>
                    </a:lnT>
                    <a:lnB w="3175">
                      <a:solidFill>
                        <a:srgbClr val="767171"/>
                      </a:solidFill>
                    </a:lnB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tcPr>
                </a:tc>
              </a:tr>
              <a:tr h="4525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카카오 챗봇 API</a:t>
                      </a:r>
                    </a:p>
                  </a:txBody>
                  <a:tcPr marL="45720" marR="45720" anchor="ctr" horzOverflow="overflow">
                    <a:lnR w="3175">
                      <a:solidFill>
                        <a:srgbClr val="767171"/>
                      </a:solidFill>
                    </a:lnR>
                    <a:lnT w="3175">
                      <a:solidFill>
                        <a:srgbClr val="767171"/>
                      </a:solidFill>
                    </a:lnT>
                    <a:lnB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카카오톡을 통한 상담</a:t>
                      </a:r>
                    </a:p>
                  </a:txBody>
                  <a:tcPr marL="45720" marR="45720" anchor="ctr" horzOverflow="overflow">
                    <a:lnL w="3175">
                      <a:solidFill>
                        <a:srgbClr val="767171"/>
                      </a:solidFill>
                    </a:lnL>
                    <a:lnR w="3175">
                      <a:solidFill>
                        <a:srgbClr val="767171"/>
                      </a:solidFill>
                    </a:lnR>
                    <a:lnT w="3175">
                      <a:solidFill>
                        <a:srgbClr val="767171"/>
                      </a:solidFill>
                    </a:lnT>
                    <a:lnB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그룹 2"/>
          <p:cNvGrpSpPr/>
          <p:nvPr/>
        </p:nvGrpSpPr>
        <p:grpSpPr>
          <a:xfrm>
            <a:off x="8117036" y="513343"/>
            <a:ext cx="3656577" cy="3695738"/>
            <a:chOff x="0" y="104014"/>
            <a:chExt cx="3656576" cy="3695737"/>
          </a:xfrm>
        </p:grpSpPr>
        <p:sp>
          <p:nvSpPr>
            <p:cNvPr id="420" name="이등변 삼각형 7"/>
            <p:cNvSpPr/>
            <p:nvPr/>
          </p:nvSpPr>
          <p:spPr>
            <a:xfrm rot="5400000">
              <a:off x="2404594" y="422904"/>
              <a:ext cx="1344722" cy="1159243"/>
            </a:xfrm>
            <a:prstGeom prst="triangl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/>
            </a:p>
          </p:txBody>
        </p:sp>
        <p:sp>
          <p:nvSpPr>
            <p:cNvPr id="421" name="이등변 삼각형 8"/>
            <p:cNvSpPr/>
            <p:nvPr/>
          </p:nvSpPr>
          <p:spPr>
            <a:xfrm rot="16200000" flipH="1">
              <a:off x="1018967" y="196753"/>
              <a:ext cx="1344721" cy="1159243"/>
            </a:xfrm>
            <a:prstGeom prst="triangl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/>
            </a:p>
          </p:txBody>
        </p:sp>
        <p:sp>
          <p:nvSpPr>
            <p:cNvPr id="422" name="이등변 삼각형 9"/>
            <p:cNvSpPr/>
            <p:nvPr/>
          </p:nvSpPr>
          <p:spPr>
            <a:xfrm rot="5400000">
              <a:off x="1266659" y="1248009"/>
              <a:ext cx="1344722" cy="1159243"/>
            </a:xfrm>
            <a:prstGeom prst="triangle">
              <a:avLst/>
            </a:prstGeom>
            <a:solidFill>
              <a:srgbClr val="D1D4F0">
                <a:alpha val="91686"/>
              </a:srgbClr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/>
            </a:p>
          </p:txBody>
        </p:sp>
        <p:sp>
          <p:nvSpPr>
            <p:cNvPr id="423" name="이등변 삼각형 11"/>
            <p:cNvSpPr/>
            <p:nvPr/>
          </p:nvSpPr>
          <p:spPr>
            <a:xfrm rot="16200000">
              <a:off x="1505065" y="1993772"/>
              <a:ext cx="1344721" cy="1159243"/>
            </a:xfrm>
            <a:prstGeom prst="triangle">
              <a:avLst/>
            </a:prstGeom>
            <a:solidFill>
              <a:schemeClr val="accent6">
                <a:hueOff val="-12834783"/>
                <a:satOff val="-58974"/>
                <a:lumOff val="764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/>
            </a:p>
          </p:txBody>
        </p:sp>
        <p:sp>
          <p:nvSpPr>
            <p:cNvPr id="424" name="이등변 삼각형 12"/>
            <p:cNvSpPr/>
            <p:nvPr/>
          </p:nvSpPr>
          <p:spPr>
            <a:xfrm rot="5400000" flipH="1">
              <a:off x="925445" y="2547771"/>
              <a:ext cx="1344720" cy="1159242"/>
            </a:xfrm>
            <a:prstGeom prst="triangle">
              <a:avLst/>
            </a:prstGeom>
            <a:solidFill>
              <a:srgbClr val="D5C6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/>
            </a:p>
          </p:txBody>
        </p:sp>
        <p:sp>
          <p:nvSpPr>
            <p:cNvPr id="425" name="이등변 삼각형 13"/>
            <p:cNvSpPr/>
            <p:nvPr/>
          </p:nvSpPr>
          <p:spPr>
            <a:xfrm rot="16200000">
              <a:off x="-92739" y="1146111"/>
              <a:ext cx="1344720" cy="1159243"/>
            </a:xfrm>
            <a:prstGeom prst="triangle">
              <a:avLst/>
            </a:prstGeom>
            <a:solidFill>
              <a:srgbClr val="A69ABC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/>
            </a:p>
          </p:txBody>
        </p:sp>
      </p:grpSp>
      <p:grpSp>
        <p:nvGrpSpPr>
          <p:cNvPr id="432" name="그룹 5"/>
          <p:cNvGrpSpPr/>
          <p:nvPr/>
        </p:nvGrpSpPr>
        <p:grpSpPr>
          <a:xfrm>
            <a:off x="573489" y="2211261"/>
            <a:ext cx="5219169" cy="2747032"/>
            <a:chOff x="0" y="0"/>
            <a:chExt cx="5219168" cy="2747030"/>
          </a:xfrm>
        </p:grpSpPr>
        <p:grpSp>
          <p:nvGrpSpPr>
            <p:cNvPr id="429" name="그룹 1"/>
            <p:cNvGrpSpPr/>
            <p:nvPr/>
          </p:nvGrpSpPr>
          <p:grpSpPr>
            <a:xfrm>
              <a:off x="3506319" y="1235730"/>
              <a:ext cx="1712850" cy="1511301"/>
              <a:chOff x="0" y="0"/>
              <a:chExt cx="1712849" cy="1511300"/>
            </a:xfrm>
          </p:grpSpPr>
          <p:sp>
            <p:nvSpPr>
              <p:cNvPr id="427" name="TextBox 17"/>
              <p:cNvSpPr/>
              <p:nvPr/>
            </p:nvSpPr>
            <p:spPr>
              <a:xfrm>
                <a:off x="0" y="241300"/>
                <a:ext cx="1270000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4400" b="1" spc="-150">
                    <a:solidFill>
                      <a:schemeClr val="accent6">
                        <a:hueOff val="-12834783"/>
                        <a:satOff val="-58974"/>
                        <a:lumOff val="7647"/>
                        <a:alpha val="70000"/>
                      </a:schemeClr>
                    </a:solidFill>
                  </a:defRPr>
                </a:lvl1pPr>
              </a:lstStyle>
              <a:p>
                <a:r>
                  <a:t>시연</a:t>
                </a:r>
              </a:p>
            </p:txBody>
          </p:sp>
          <p:sp>
            <p:nvSpPr>
              <p:cNvPr id="428" name="TextBox 20"/>
              <p:cNvSpPr/>
              <p:nvPr/>
            </p:nvSpPr>
            <p:spPr>
              <a:xfrm>
                <a:off x="442849" y="0"/>
                <a:ext cx="1270001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4400" b="1" spc="-150">
                    <a:solidFill>
                      <a:srgbClr val="CCCCCC">
                        <a:alpha val="10000"/>
                      </a:srgbClr>
                    </a:solidFill>
                  </a:defRPr>
                </a:lvl1pPr>
              </a:lstStyle>
              <a:p>
                <a:r>
                  <a:t>시연</a:t>
                </a:r>
              </a:p>
            </p:txBody>
          </p:sp>
        </p:grpSp>
        <p:sp>
          <p:nvSpPr>
            <p:cNvPr id="430" name="TextBox 10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8000" b="1" spc="-150">
                  <a:solidFill>
                    <a:srgbClr val="D5C6F0"/>
                  </a:solidFill>
                </a:defRPr>
              </a:lvl1pPr>
            </a:lstStyle>
            <a:p>
              <a:r>
                <a:t>Part 3.</a:t>
              </a:r>
            </a:p>
          </p:txBody>
        </p:sp>
        <p:sp>
          <p:nvSpPr>
            <p:cNvPr id="431" name="직선 연결선 4"/>
            <p:cNvSpPr/>
            <p:nvPr/>
          </p:nvSpPr>
          <p:spPr>
            <a:xfrm>
              <a:off x="61511" y="1217973"/>
              <a:ext cx="5080001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rcRect t="3907" b="11720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직사각형 21"/>
          <p:cNvSpPr/>
          <p:nvPr/>
        </p:nvSpPr>
        <p:spPr>
          <a:xfrm>
            <a:off x="-22542" y="0"/>
            <a:ext cx="12237084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/>
          </a:p>
        </p:txBody>
      </p:sp>
      <p:sp>
        <p:nvSpPr>
          <p:cNvPr id="103" name="타원 2"/>
          <p:cNvSpPr/>
          <p:nvPr/>
        </p:nvSpPr>
        <p:spPr>
          <a:xfrm>
            <a:off x="1676400" y="1355042"/>
            <a:ext cx="388683" cy="388683"/>
          </a:xfrm>
          <a:prstGeom prst="ellipse">
            <a:avLst/>
          </a:prstGeom>
          <a:ln w="101600">
            <a:solidFill>
              <a:srgbClr val="D1C2E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/>
          </a:p>
        </p:txBody>
      </p:sp>
      <p:sp>
        <p:nvSpPr>
          <p:cNvPr id="104" name="TextBox 8"/>
          <p:cNvSpPr txBox="1"/>
          <p:nvPr/>
        </p:nvSpPr>
        <p:spPr>
          <a:xfrm>
            <a:off x="2216744" y="1266142"/>
            <a:ext cx="739823" cy="51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lvl1pPr>
          </a:lstStyle>
          <a:p>
            <a:r>
              <a:t>001</a:t>
            </a:r>
          </a:p>
        </p:txBody>
      </p:sp>
      <p:sp>
        <p:nvSpPr>
          <p:cNvPr id="105" name="TextBox 9"/>
          <p:cNvSpPr txBox="1"/>
          <p:nvPr/>
        </p:nvSpPr>
        <p:spPr>
          <a:xfrm>
            <a:off x="2216744" y="2534961"/>
            <a:ext cx="739823" cy="51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lvl1pPr>
          </a:lstStyle>
          <a:p>
            <a:r>
              <a:t>002</a:t>
            </a:r>
          </a:p>
        </p:txBody>
      </p:sp>
      <p:sp>
        <p:nvSpPr>
          <p:cNvPr id="106" name="TextBox 11"/>
          <p:cNvSpPr txBox="1"/>
          <p:nvPr/>
        </p:nvSpPr>
        <p:spPr>
          <a:xfrm>
            <a:off x="2216744" y="5334734"/>
            <a:ext cx="739823" cy="51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lvl1pPr>
          </a:lstStyle>
          <a:p>
            <a:r>
              <a:t>003</a:t>
            </a:r>
          </a:p>
        </p:txBody>
      </p:sp>
      <p:sp>
        <p:nvSpPr>
          <p:cNvPr id="107" name="TextBox 12"/>
          <p:cNvSpPr txBox="1"/>
          <p:nvPr/>
        </p:nvSpPr>
        <p:spPr>
          <a:xfrm>
            <a:off x="3057428" y="1293995"/>
            <a:ext cx="1724631" cy="51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spc="-25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lvl1pPr>
          </a:lstStyle>
          <a:p>
            <a:r>
              <a:t>Raise A Pet</a:t>
            </a:r>
          </a:p>
        </p:txBody>
      </p:sp>
      <p:sp>
        <p:nvSpPr>
          <p:cNvPr id="108" name="TextBox 13"/>
          <p:cNvSpPr txBox="1"/>
          <p:nvPr/>
        </p:nvSpPr>
        <p:spPr>
          <a:xfrm>
            <a:off x="3064978" y="2516029"/>
            <a:ext cx="1279759" cy="51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spc="-25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lvl1pPr>
          </a:lstStyle>
          <a:p>
            <a:r>
              <a:t>Develop</a:t>
            </a:r>
          </a:p>
        </p:txBody>
      </p:sp>
      <p:sp>
        <p:nvSpPr>
          <p:cNvPr id="109" name="TextBox 15"/>
          <p:cNvSpPr txBox="1"/>
          <p:nvPr/>
        </p:nvSpPr>
        <p:spPr>
          <a:xfrm>
            <a:off x="3064978" y="5315802"/>
            <a:ext cx="69977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spc="-25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시연</a:t>
            </a:r>
          </a:p>
        </p:txBody>
      </p:sp>
      <p:sp>
        <p:nvSpPr>
          <p:cNvPr id="110" name="TextBox 16"/>
          <p:cNvSpPr txBox="1"/>
          <p:nvPr/>
        </p:nvSpPr>
        <p:spPr>
          <a:xfrm>
            <a:off x="3064978" y="1760050"/>
            <a:ext cx="3449955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180975" indent="-180975">
              <a:lnSpc>
                <a:spcPct val="130000"/>
              </a:lnSpc>
              <a:buSzPct val="100000"/>
              <a:buChar char="▪"/>
              <a:defRPr sz="2000" spc="-214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Noto Sans CJK KR Thin"/>
                <a:ea typeface="Noto Sans CJK KR Thin"/>
                <a:cs typeface="Noto Sans CJK KR Thin"/>
                <a:sym typeface="Noto Sans CJK KR Thin"/>
              </a:defRPr>
            </a:lvl1pPr>
          </a:lstStyle>
          <a:p>
            <a:r>
              <a:t>기획 의도</a:t>
            </a:r>
          </a:p>
        </p:txBody>
      </p:sp>
      <p:sp>
        <p:nvSpPr>
          <p:cNvPr id="111" name="TextBox 18"/>
          <p:cNvSpPr txBox="1"/>
          <p:nvPr/>
        </p:nvSpPr>
        <p:spPr>
          <a:xfrm>
            <a:off x="3115778" y="3019297"/>
            <a:ext cx="3449955" cy="2050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80975" indent="-180975">
              <a:lnSpc>
                <a:spcPct val="130000"/>
              </a:lnSpc>
              <a:buSzPct val="100000"/>
              <a:buChar char="▪"/>
              <a:defRPr sz="2000" spc="-214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Noto Sans CJK KR Thin"/>
                <a:ea typeface="Noto Sans CJK KR Thin"/>
                <a:cs typeface="Noto Sans CJK KR Thin"/>
                <a:sym typeface="Noto Sans CJK KR Thin"/>
              </a:defRPr>
            </a:pPr>
            <a:r>
              <a:t>개발 일정</a:t>
            </a:r>
          </a:p>
          <a:p>
            <a:pPr marL="180975" indent="-180975">
              <a:lnSpc>
                <a:spcPct val="130000"/>
              </a:lnSpc>
              <a:buSzPct val="100000"/>
              <a:buChar char="▪"/>
              <a:defRPr sz="2000" spc="-214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Noto Sans CJK KR Thin"/>
                <a:ea typeface="Noto Sans CJK KR Thin"/>
                <a:cs typeface="Noto Sans CJK KR Thin"/>
                <a:sym typeface="Noto Sans CJK KR Thin"/>
              </a:defRPr>
            </a:pPr>
            <a:r>
              <a:t>사용 프로그램</a:t>
            </a:r>
          </a:p>
          <a:p>
            <a:pPr marL="180975" indent="-180975">
              <a:lnSpc>
                <a:spcPct val="130000"/>
              </a:lnSpc>
              <a:buSzPct val="100000"/>
              <a:buChar char="▪"/>
              <a:defRPr sz="2000" spc="-214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Noto Sans CJK KR Thin"/>
                <a:ea typeface="Noto Sans CJK KR Thin"/>
                <a:cs typeface="Noto Sans CJK KR Thin"/>
                <a:sym typeface="Noto Sans CJK KR Thin"/>
              </a:defRPr>
            </a:pPr>
            <a:r>
              <a:t>CLASS 및 JSP</a:t>
            </a:r>
          </a:p>
          <a:p>
            <a:pPr marL="180975" indent="-180975">
              <a:lnSpc>
                <a:spcPct val="130000"/>
              </a:lnSpc>
              <a:buSzPct val="100000"/>
              <a:buChar char="▪"/>
              <a:defRPr sz="2000" spc="-214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Noto Sans CJK KR Thin"/>
                <a:ea typeface="Noto Sans CJK KR Thin"/>
                <a:cs typeface="Noto Sans CJK KR Thin"/>
                <a:sym typeface="Noto Sans CJK KR Thin"/>
              </a:defRPr>
            </a:pPr>
            <a:r>
              <a:t>ERD</a:t>
            </a:r>
          </a:p>
          <a:p>
            <a:pPr marL="180975" indent="-180975">
              <a:lnSpc>
                <a:spcPct val="130000"/>
              </a:lnSpc>
              <a:buSzPct val="100000"/>
              <a:buChar char="▪"/>
              <a:defRPr sz="2000" spc="-214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Noto Sans CJK KR Thin"/>
                <a:ea typeface="Noto Sans CJK KR Thin"/>
                <a:cs typeface="Noto Sans CJK KR Thin"/>
                <a:sym typeface="Noto Sans CJK KR Thin"/>
              </a:defRPr>
            </a:pPr>
            <a:r>
              <a:t>API</a:t>
            </a:r>
          </a:p>
        </p:txBody>
      </p:sp>
      <p:sp>
        <p:nvSpPr>
          <p:cNvPr id="112" name="직선 연결선 22"/>
          <p:cNvSpPr/>
          <p:nvPr/>
        </p:nvSpPr>
        <p:spPr>
          <a:xfrm>
            <a:off x="139700" y="491295"/>
            <a:ext cx="1993900" cy="1"/>
          </a:xfrm>
          <a:prstGeom prst="line">
            <a:avLst/>
          </a:prstGeom>
          <a:ln w="6350">
            <a:solidFill>
              <a:schemeClr val="accent6">
                <a:hueOff val="-12834783"/>
                <a:satOff val="-58974"/>
                <a:lumOff val="7647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타원 23"/>
          <p:cNvSpPr/>
          <p:nvPr/>
        </p:nvSpPr>
        <p:spPr>
          <a:xfrm>
            <a:off x="1676400" y="2649261"/>
            <a:ext cx="388683" cy="388683"/>
          </a:xfrm>
          <a:prstGeom prst="ellipse">
            <a:avLst/>
          </a:prstGeom>
          <a:ln w="101600">
            <a:solidFill>
              <a:srgbClr val="D1C2E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/>
          </a:p>
        </p:txBody>
      </p:sp>
      <p:sp>
        <p:nvSpPr>
          <p:cNvPr id="114" name="타원 25"/>
          <p:cNvSpPr/>
          <p:nvPr/>
        </p:nvSpPr>
        <p:spPr>
          <a:xfrm>
            <a:off x="1676400" y="5395781"/>
            <a:ext cx="388683" cy="388683"/>
          </a:xfrm>
          <a:prstGeom prst="ellipse">
            <a:avLst/>
          </a:prstGeom>
          <a:ln w="101600">
            <a:solidFill>
              <a:srgbClr val="D0C1EA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/>
          </a:p>
        </p:txBody>
      </p:sp>
      <p:sp>
        <p:nvSpPr>
          <p:cNvPr id="115" name="TextBox 27"/>
          <p:cNvSpPr txBox="1"/>
          <p:nvPr/>
        </p:nvSpPr>
        <p:spPr>
          <a:xfrm>
            <a:off x="821720" y="131388"/>
            <a:ext cx="13614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lvl1pPr>
          </a:lstStyle>
          <a:p>
            <a:r>
              <a:t>CONTENTS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그룹 2"/>
          <p:cNvGrpSpPr/>
          <p:nvPr/>
        </p:nvGrpSpPr>
        <p:grpSpPr>
          <a:xfrm>
            <a:off x="8117036" y="513343"/>
            <a:ext cx="3656577" cy="3695738"/>
            <a:chOff x="0" y="104014"/>
            <a:chExt cx="3656576" cy="3695737"/>
          </a:xfrm>
        </p:grpSpPr>
        <p:sp>
          <p:nvSpPr>
            <p:cNvPr id="117" name="이등변 삼각형 7"/>
            <p:cNvSpPr/>
            <p:nvPr/>
          </p:nvSpPr>
          <p:spPr>
            <a:xfrm rot="5400000">
              <a:off x="2404594" y="422904"/>
              <a:ext cx="1344722" cy="1159243"/>
            </a:xfrm>
            <a:prstGeom prst="triangl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/>
            </a:p>
          </p:txBody>
        </p:sp>
        <p:sp>
          <p:nvSpPr>
            <p:cNvPr id="118" name="이등변 삼각형 8"/>
            <p:cNvSpPr/>
            <p:nvPr/>
          </p:nvSpPr>
          <p:spPr>
            <a:xfrm rot="16200000" flipH="1">
              <a:off x="1018967" y="196753"/>
              <a:ext cx="1344721" cy="1159243"/>
            </a:xfrm>
            <a:prstGeom prst="triangl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/>
            </a:p>
          </p:txBody>
        </p:sp>
        <p:sp>
          <p:nvSpPr>
            <p:cNvPr id="119" name="이등변 삼각형 9"/>
            <p:cNvSpPr/>
            <p:nvPr/>
          </p:nvSpPr>
          <p:spPr>
            <a:xfrm rot="5400000">
              <a:off x="1266659" y="1248009"/>
              <a:ext cx="1344722" cy="1159243"/>
            </a:xfrm>
            <a:prstGeom prst="triangle">
              <a:avLst/>
            </a:prstGeom>
            <a:solidFill>
              <a:srgbClr val="D1D4F0">
                <a:alpha val="91686"/>
              </a:srgbClr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/>
            </a:p>
          </p:txBody>
        </p:sp>
        <p:sp>
          <p:nvSpPr>
            <p:cNvPr id="120" name="이등변 삼각형 11"/>
            <p:cNvSpPr/>
            <p:nvPr/>
          </p:nvSpPr>
          <p:spPr>
            <a:xfrm rot="16200000">
              <a:off x="1505065" y="1993772"/>
              <a:ext cx="1344721" cy="1159243"/>
            </a:xfrm>
            <a:prstGeom prst="triangle">
              <a:avLst/>
            </a:prstGeom>
            <a:solidFill>
              <a:schemeClr val="accent6">
                <a:hueOff val="-12834783"/>
                <a:satOff val="-58974"/>
                <a:lumOff val="764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/>
            </a:p>
          </p:txBody>
        </p:sp>
        <p:sp>
          <p:nvSpPr>
            <p:cNvPr id="121" name="이등변 삼각형 12"/>
            <p:cNvSpPr/>
            <p:nvPr/>
          </p:nvSpPr>
          <p:spPr>
            <a:xfrm rot="5400000" flipH="1">
              <a:off x="925445" y="2547771"/>
              <a:ext cx="1344720" cy="1159242"/>
            </a:xfrm>
            <a:prstGeom prst="triangle">
              <a:avLst/>
            </a:prstGeom>
            <a:solidFill>
              <a:srgbClr val="D5C6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/>
            </a:p>
          </p:txBody>
        </p:sp>
        <p:sp>
          <p:nvSpPr>
            <p:cNvPr id="122" name="이등변 삼각형 13"/>
            <p:cNvSpPr/>
            <p:nvPr/>
          </p:nvSpPr>
          <p:spPr>
            <a:xfrm rot="16200000">
              <a:off x="-92739" y="1146111"/>
              <a:ext cx="1344720" cy="1159243"/>
            </a:xfrm>
            <a:prstGeom prst="triangle">
              <a:avLst/>
            </a:prstGeom>
            <a:solidFill>
              <a:srgbClr val="A69ABC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/>
            </a:p>
          </p:txBody>
        </p:sp>
      </p:grpSp>
      <p:grpSp>
        <p:nvGrpSpPr>
          <p:cNvPr id="129" name="그룹 5"/>
          <p:cNvGrpSpPr/>
          <p:nvPr/>
        </p:nvGrpSpPr>
        <p:grpSpPr>
          <a:xfrm>
            <a:off x="573489" y="2211261"/>
            <a:ext cx="5141511" cy="2702098"/>
            <a:chOff x="0" y="0"/>
            <a:chExt cx="5141511" cy="2702096"/>
          </a:xfrm>
        </p:grpSpPr>
        <p:grpSp>
          <p:nvGrpSpPr>
            <p:cNvPr id="126" name="그룹 1"/>
            <p:cNvGrpSpPr/>
            <p:nvPr/>
          </p:nvGrpSpPr>
          <p:grpSpPr>
            <a:xfrm>
              <a:off x="1693995" y="1190796"/>
              <a:ext cx="1712850" cy="1511301"/>
              <a:chOff x="0" y="0"/>
              <a:chExt cx="1712849" cy="1511300"/>
            </a:xfrm>
          </p:grpSpPr>
          <p:sp>
            <p:nvSpPr>
              <p:cNvPr id="124" name="TextBox 17"/>
              <p:cNvSpPr/>
              <p:nvPr/>
            </p:nvSpPr>
            <p:spPr>
              <a:xfrm>
                <a:off x="0" y="241300"/>
                <a:ext cx="1270000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4400" b="1" spc="-150">
                    <a:solidFill>
                      <a:schemeClr val="accent6">
                        <a:hueOff val="-12834783"/>
                        <a:satOff val="-58974"/>
                        <a:lumOff val="7647"/>
                        <a:alpha val="70000"/>
                      </a:schemeClr>
                    </a:solidFill>
                  </a:defRPr>
                </a:lvl1pPr>
              </a:lstStyle>
              <a:p>
                <a:r>
                  <a:t>Raise A Pet</a:t>
                </a:r>
              </a:p>
            </p:txBody>
          </p:sp>
          <p:sp>
            <p:nvSpPr>
              <p:cNvPr id="125" name="TextBox 20"/>
              <p:cNvSpPr/>
              <p:nvPr/>
            </p:nvSpPr>
            <p:spPr>
              <a:xfrm>
                <a:off x="442849" y="0"/>
                <a:ext cx="1270001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4400" b="1" spc="-150">
                    <a:solidFill>
                      <a:srgbClr val="CCCCCC">
                        <a:alpha val="10000"/>
                      </a:srgbClr>
                    </a:solidFill>
                  </a:defRPr>
                </a:lvl1pPr>
              </a:lstStyle>
              <a:p>
                <a:r>
                  <a:t>Raise A Pet</a:t>
                </a:r>
              </a:p>
            </p:txBody>
          </p:sp>
        </p:grpSp>
        <p:sp>
          <p:nvSpPr>
            <p:cNvPr id="127" name="TextBox 10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8000" b="1" spc="-150">
                  <a:solidFill>
                    <a:srgbClr val="D5C6F0"/>
                  </a:solidFill>
                </a:defRPr>
              </a:lvl1pPr>
            </a:lstStyle>
            <a:p>
              <a:r>
                <a:t>Part 1.</a:t>
              </a:r>
            </a:p>
          </p:txBody>
        </p:sp>
        <p:sp>
          <p:nvSpPr>
            <p:cNvPr id="128" name="직선 연결선 4"/>
            <p:cNvSpPr/>
            <p:nvPr/>
          </p:nvSpPr>
          <p:spPr>
            <a:xfrm>
              <a:off x="61511" y="1217973"/>
              <a:ext cx="5080001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/>
          </a:p>
        </p:txBody>
      </p:sp>
      <p:sp>
        <p:nvSpPr>
          <p:cNvPr id="132" name="직선 연결선 1"/>
          <p:cNvSpPr/>
          <p:nvPr/>
        </p:nvSpPr>
        <p:spPr>
          <a:xfrm>
            <a:off x="139700" y="491295"/>
            <a:ext cx="1993900" cy="1"/>
          </a:xfrm>
          <a:prstGeom prst="line">
            <a:avLst/>
          </a:prstGeom>
          <a:ln w="635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3" name="TextBox 3"/>
          <p:cNvSpPr txBox="1"/>
          <p:nvPr/>
        </p:nvSpPr>
        <p:spPr>
          <a:xfrm>
            <a:off x="1520806" y="652393"/>
            <a:ext cx="669093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200" b="1">
                <a:solidFill>
                  <a:schemeClr val="accent4"/>
                </a:solidFill>
              </a:defRPr>
            </a:lvl1pPr>
          </a:lstStyle>
          <a:p>
            <a:r>
              <a:t>1.1</a:t>
            </a:r>
          </a:p>
        </p:txBody>
      </p:sp>
      <p:sp>
        <p:nvSpPr>
          <p:cNvPr id="134" name="TextBox 5"/>
          <p:cNvSpPr txBox="1"/>
          <p:nvPr/>
        </p:nvSpPr>
        <p:spPr>
          <a:xfrm>
            <a:off x="2309572" y="645070"/>
            <a:ext cx="1433005" cy="57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spc="-150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기획 의도</a:t>
            </a:r>
          </a:p>
        </p:txBody>
      </p:sp>
      <p:sp>
        <p:nvSpPr>
          <p:cNvPr id="135" name="TextBox 2"/>
          <p:cNvSpPr txBox="1"/>
          <p:nvPr/>
        </p:nvSpPr>
        <p:spPr>
          <a:xfrm>
            <a:off x="261620" y="82577"/>
            <a:ext cx="111819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spc="-214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Raise A Pet</a:t>
            </a:r>
          </a:p>
        </p:txBody>
      </p:sp>
      <p:pic>
        <p:nvPicPr>
          <p:cNvPr id="136" name="스크린샷 2020-10-21 오후 9.09.02.png" descr="스크린샷 2020-10-21 오후 9.09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925" y="2607776"/>
            <a:ext cx="6530471" cy="2113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스크린샷 2020-10-21 오후 9.09.32.png" descr="스크린샷 2020-10-21 오후 9.09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2359" y="2062585"/>
            <a:ext cx="7728764" cy="1833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스크린샷 2020-10-21 오후 9.21.39.png" descr="스크린샷 2020-10-21 오후 9.21.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6376" y="3984011"/>
            <a:ext cx="8199248" cy="2066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/>
          </a:p>
        </p:txBody>
      </p:sp>
      <p:sp>
        <p:nvSpPr>
          <p:cNvPr id="141" name="직선 연결선 1"/>
          <p:cNvSpPr/>
          <p:nvPr/>
        </p:nvSpPr>
        <p:spPr>
          <a:xfrm>
            <a:off x="139700" y="491295"/>
            <a:ext cx="1993900" cy="1"/>
          </a:xfrm>
          <a:prstGeom prst="line">
            <a:avLst/>
          </a:prstGeom>
          <a:ln w="635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extBox 2"/>
          <p:cNvSpPr txBox="1"/>
          <p:nvPr/>
        </p:nvSpPr>
        <p:spPr>
          <a:xfrm>
            <a:off x="261620" y="82577"/>
            <a:ext cx="111819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spc="-214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Raise A Pet</a:t>
            </a:r>
          </a:p>
        </p:txBody>
      </p:sp>
      <p:sp>
        <p:nvSpPr>
          <p:cNvPr id="143" name="TextBox 3"/>
          <p:cNvSpPr txBox="1"/>
          <p:nvPr/>
        </p:nvSpPr>
        <p:spPr>
          <a:xfrm>
            <a:off x="1520806" y="652393"/>
            <a:ext cx="669093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200" b="1">
                <a:solidFill>
                  <a:schemeClr val="accent4"/>
                </a:solidFill>
              </a:defRPr>
            </a:lvl1pPr>
          </a:lstStyle>
          <a:p>
            <a:r>
              <a:t>1.1</a:t>
            </a:r>
          </a:p>
        </p:txBody>
      </p:sp>
      <p:sp>
        <p:nvSpPr>
          <p:cNvPr id="144" name="TextBox 5"/>
          <p:cNvSpPr txBox="1"/>
          <p:nvPr/>
        </p:nvSpPr>
        <p:spPr>
          <a:xfrm>
            <a:off x="2309572" y="645070"/>
            <a:ext cx="1433005" cy="57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spc="-150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기획 의도</a:t>
            </a:r>
          </a:p>
        </p:txBody>
      </p:sp>
      <p:pic>
        <p:nvPicPr>
          <p:cNvPr id="145" name="스크린샷 2020-10-21 오후 9.15.06.png" descr="스크린샷 2020-10-21 오후 9.1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2867" y="2071529"/>
            <a:ext cx="12357734" cy="4000817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출저 : 국세청"/>
          <p:cNvSpPr txBox="1"/>
          <p:nvPr/>
        </p:nvSpPr>
        <p:spPr>
          <a:xfrm>
            <a:off x="10740038" y="5859664"/>
            <a:ext cx="1283373" cy="37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출저 : 국세청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/>
          </a:p>
        </p:txBody>
      </p:sp>
      <p:sp>
        <p:nvSpPr>
          <p:cNvPr id="149" name="직선 연결선 1"/>
          <p:cNvSpPr/>
          <p:nvPr/>
        </p:nvSpPr>
        <p:spPr>
          <a:xfrm>
            <a:off x="139700" y="491295"/>
            <a:ext cx="1993900" cy="1"/>
          </a:xfrm>
          <a:prstGeom prst="line">
            <a:avLst/>
          </a:prstGeom>
          <a:ln w="635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53" name="그룹 16"/>
          <p:cNvGrpSpPr/>
          <p:nvPr/>
        </p:nvGrpSpPr>
        <p:grpSpPr>
          <a:xfrm>
            <a:off x="1715029" y="1929570"/>
            <a:ext cx="409216" cy="4597401"/>
            <a:chOff x="-948" y="0"/>
            <a:chExt cx="409214" cy="4597400"/>
          </a:xfrm>
        </p:grpSpPr>
        <p:sp>
          <p:nvSpPr>
            <p:cNvPr id="150" name="직선 연결선 15"/>
            <p:cNvSpPr/>
            <p:nvPr/>
          </p:nvSpPr>
          <p:spPr>
            <a:xfrm flipH="1">
              <a:off x="210008" y="0"/>
              <a:ext cx="1" cy="4597400"/>
            </a:xfrm>
            <a:prstGeom prst="line">
              <a:avLst/>
            </a:prstGeom>
            <a:noFill/>
            <a:ln w="6350" cap="flat">
              <a:solidFill>
                <a:srgbClr val="A1A09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타원 61"/>
            <p:cNvSpPr/>
            <p:nvPr/>
          </p:nvSpPr>
          <p:spPr>
            <a:xfrm>
              <a:off x="19585" y="1159734"/>
              <a:ext cx="388681" cy="388683"/>
            </a:xfrm>
            <a:prstGeom prst="ellipse">
              <a:avLst/>
            </a:prstGeom>
            <a:solidFill>
              <a:srgbClr val="FBFBFB"/>
            </a:solidFill>
            <a:ln w="101600" cap="flat">
              <a:solidFill>
                <a:srgbClr val="D5C6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/>
            </a:p>
          </p:txBody>
        </p:sp>
        <p:sp>
          <p:nvSpPr>
            <p:cNvPr id="152" name="타원 62"/>
            <p:cNvSpPr/>
            <p:nvPr/>
          </p:nvSpPr>
          <p:spPr>
            <a:xfrm>
              <a:off x="-949" y="2678644"/>
              <a:ext cx="388681" cy="388683"/>
            </a:xfrm>
            <a:prstGeom prst="ellipse">
              <a:avLst/>
            </a:prstGeom>
            <a:solidFill>
              <a:srgbClr val="FBFBFB"/>
            </a:solidFill>
            <a:ln w="101600" cap="flat">
              <a:solidFill>
                <a:srgbClr val="D5C6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/>
            </a:p>
          </p:txBody>
        </p:sp>
      </p:grpSp>
      <p:sp>
        <p:nvSpPr>
          <p:cNvPr id="154" name="그룹 19"/>
          <p:cNvSpPr/>
          <p:nvPr/>
        </p:nvSpPr>
        <p:spPr>
          <a:xfrm>
            <a:off x="2397813" y="2996957"/>
            <a:ext cx="1270001" cy="1270001"/>
          </a:xfrm>
          <a:prstGeom prst="lin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400">
                <a:solidFill>
                  <a:schemeClr val="accent4"/>
                </a:solidFill>
              </a:defRPr>
            </a:lvl1pPr>
          </a:lstStyle>
          <a:p>
            <a:r>
              <a:t>내 반려동물 케어를 위한 모든 것</a:t>
            </a:r>
          </a:p>
        </p:txBody>
      </p:sp>
      <p:sp>
        <p:nvSpPr>
          <p:cNvPr id="155" name="그룹 68"/>
          <p:cNvSpPr/>
          <p:nvPr/>
        </p:nvSpPr>
        <p:spPr>
          <a:xfrm>
            <a:off x="2412520" y="4471978"/>
            <a:ext cx="1270001" cy="1270001"/>
          </a:xfrm>
          <a:prstGeom prst="lin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400">
                <a:solidFill>
                  <a:schemeClr val="accent4"/>
                </a:solidFill>
              </a:defRPr>
            </a:lvl1pPr>
          </a:lstStyle>
          <a:p>
            <a:r>
              <a:t>하나의 홈페이지에서 다양한 서비스 이용</a:t>
            </a:r>
          </a:p>
        </p:txBody>
      </p:sp>
      <p:sp>
        <p:nvSpPr>
          <p:cNvPr id="156" name="TextBox 2"/>
          <p:cNvSpPr txBox="1"/>
          <p:nvPr/>
        </p:nvSpPr>
        <p:spPr>
          <a:xfrm>
            <a:off x="261620" y="82577"/>
            <a:ext cx="111819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spc="-214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Raise A Pet</a:t>
            </a:r>
          </a:p>
        </p:txBody>
      </p:sp>
      <p:sp>
        <p:nvSpPr>
          <p:cNvPr id="157" name="TextBox 3"/>
          <p:cNvSpPr txBox="1"/>
          <p:nvPr/>
        </p:nvSpPr>
        <p:spPr>
          <a:xfrm>
            <a:off x="1520806" y="652393"/>
            <a:ext cx="669093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200" b="1">
                <a:solidFill>
                  <a:schemeClr val="accent4"/>
                </a:solidFill>
              </a:defRPr>
            </a:lvl1pPr>
          </a:lstStyle>
          <a:p>
            <a:r>
              <a:t>1.1</a:t>
            </a:r>
          </a:p>
        </p:txBody>
      </p:sp>
      <p:sp>
        <p:nvSpPr>
          <p:cNvPr id="158" name="TextBox 5"/>
          <p:cNvSpPr txBox="1"/>
          <p:nvPr/>
        </p:nvSpPr>
        <p:spPr>
          <a:xfrm>
            <a:off x="2309572" y="645070"/>
            <a:ext cx="1433005" cy="57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spc="-150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기획 의도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favicon.ico" descr="favicon.ico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/>
          </a:blip>
          <a:stretch>
            <a:fillRect/>
          </a:stretch>
        </p:blipFill>
        <p:spPr>
          <a:xfrm>
            <a:off x="4984283" y="2219708"/>
            <a:ext cx="2223430" cy="208270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/>
          </a:p>
        </p:txBody>
      </p:sp>
      <p:sp>
        <p:nvSpPr>
          <p:cNvPr id="162" name="직선 연결선 1"/>
          <p:cNvSpPr/>
          <p:nvPr/>
        </p:nvSpPr>
        <p:spPr>
          <a:xfrm>
            <a:off x="139700" y="491295"/>
            <a:ext cx="1993900" cy="1"/>
          </a:xfrm>
          <a:prstGeom prst="line">
            <a:avLst/>
          </a:prstGeom>
          <a:ln w="635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3" name="TextBox 2"/>
          <p:cNvSpPr txBox="1"/>
          <p:nvPr/>
        </p:nvSpPr>
        <p:spPr>
          <a:xfrm>
            <a:off x="261620" y="82577"/>
            <a:ext cx="111819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spc="-214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Raise A Pet</a:t>
            </a:r>
          </a:p>
        </p:txBody>
      </p:sp>
      <p:sp>
        <p:nvSpPr>
          <p:cNvPr id="164" name="TextBox 3"/>
          <p:cNvSpPr txBox="1"/>
          <p:nvPr/>
        </p:nvSpPr>
        <p:spPr>
          <a:xfrm>
            <a:off x="1520806" y="652393"/>
            <a:ext cx="669093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200" b="1">
                <a:solidFill>
                  <a:schemeClr val="accent4"/>
                </a:solidFill>
              </a:defRPr>
            </a:lvl1pPr>
          </a:lstStyle>
          <a:p>
            <a:r>
              <a:t>1.1</a:t>
            </a:r>
          </a:p>
        </p:txBody>
      </p:sp>
      <p:sp>
        <p:nvSpPr>
          <p:cNvPr id="165" name="TextBox 5"/>
          <p:cNvSpPr txBox="1"/>
          <p:nvPr/>
        </p:nvSpPr>
        <p:spPr>
          <a:xfrm>
            <a:off x="2309572" y="645070"/>
            <a:ext cx="1433005" cy="57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spc="-150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기획 의도</a:t>
            </a:r>
          </a:p>
        </p:txBody>
      </p:sp>
      <p:sp>
        <p:nvSpPr>
          <p:cNvPr id="166" name="Raise A Pet"/>
          <p:cNvSpPr txBox="1"/>
          <p:nvPr/>
        </p:nvSpPr>
        <p:spPr>
          <a:xfrm>
            <a:off x="4001279" y="4797152"/>
            <a:ext cx="4240067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9000" baseline="1111">
                <a:solidFill>
                  <a:srgbClr val="C5B7DE"/>
                </a:solidFill>
                <a:latin typeface="Baloo Chettan Regular"/>
                <a:ea typeface="Baloo Chettan Regular"/>
                <a:cs typeface="Baloo Chettan Regular"/>
                <a:sym typeface="Baloo Chettan Regular"/>
              </a:defRPr>
            </a:lvl1pPr>
          </a:lstStyle>
          <a:p>
            <a:r>
              <a:rPr b="1" dirty="0">
                <a:latin typeface="굴림" pitchFamily="50" charset="-127"/>
                <a:ea typeface="굴림" pitchFamily="50" charset="-127"/>
              </a:rPr>
              <a:t>Raise A Pet</a:t>
            </a:r>
          </a:p>
        </p:txBody>
      </p:sp>
      <p:sp>
        <p:nvSpPr>
          <p:cNvPr id="167" name="레 어 펫"/>
          <p:cNvSpPr txBox="1"/>
          <p:nvPr/>
        </p:nvSpPr>
        <p:spPr>
          <a:xfrm>
            <a:off x="4645148" y="3933056"/>
            <a:ext cx="2952328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6000">
                <a:solidFill>
                  <a:srgbClr val="C5B7DE"/>
                </a:solidFill>
                <a:latin typeface="STIXVariants-Bold"/>
                <a:ea typeface="STIXVariants-Bold"/>
                <a:cs typeface="STIXVariants-Bold"/>
                <a:sym typeface="STIXVariants-Bold"/>
              </a:defRPr>
            </a:lvl1pPr>
          </a:lstStyle>
          <a:p>
            <a:r>
              <a:rPr b="1" dirty="0">
                <a:latin typeface="굴림" pitchFamily="50" charset="-127"/>
                <a:ea typeface="굴림" pitchFamily="50" charset="-127"/>
              </a:rPr>
              <a:t>레 어 펫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그룹 2"/>
          <p:cNvGrpSpPr/>
          <p:nvPr/>
        </p:nvGrpSpPr>
        <p:grpSpPr>
          <a:xfrm>
            <a:off x="8117036" y="513343"/>
            <a:ext cx="3656577" cy="3695738"/>
            <a:chOff x="0" y="104014"/>
            <a:chExt cx="3656576" cy="3695737"/>
          </a:xfrm>
        </p:grpSpPr>
        <p:sp>
          <p:nvSpPr>
            <p:cNvPr id="169" name="이등변 삼각형 7"/>
            <p:cNvSpPr/>
            <p:nvPr/>
          </p:nvSpPr>
          <p:spPr>
            <a:xfrm rot="5400000">
              <a:off x="2404594" y="422904"/>
              <a:ext cx="1344722" cy="1159243"/>
            </a:xfrm>
            <a:prstGeom prst="triangl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/>
            </a:p>
          </p:txBody>
        </p:sp>
        <p:sp>
          <p:nvSpPr>
            <p:cNvPr id="170" name="이등변 삼각형 8"/>
            <p:cNvSpPr/>
            <p:nvPr/>
          </p:nvSpPr>
          <p:spPr>
            <a:xfrm rot="16200000" flipH="1">
              <a:off x="1018967" y="196753"/>
              <a:ext cx="1344721" cy="1159243"/>
            </a:xfrm>
            <a:prstGeom prst="triangl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/>
            </a:p>
          </p:txBody>
        </p:sp>
        <p:sp>
          <p:nvSpPr>
            <p:cNvPr id="171" name="이등변 삼각형 9"/>
            <p:cNvSpPr/>
            <p:nvPr/>
          </p:nvSpPr>
          <p:spPr>
            <a:xfrm rot="5400000">
              <a:off x="1266659" y="1248009"/>
              <a:ext cx="1344722" cy="1159243"/>
            </a:xfrm>
            <a:prstGeom prst="triangle">
              <a:avLst/>
            </a:prstGeom>
            <a:solidFill>
              <a:srgbClr val="D1D4F0">
                <a:alpha val="91686"/>
              </a:srgbClr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/>
            </a:p>
          </p:txBody>
        </p:sp>
        <p:sp>
          <p:nvSpPr>
            <p:cNvPr id="172" name="이등변 삼각형 11"/>
            <p:cNvSpPr/>
            <p:nvPr/>
          </p:nvSpPr>
          <p:spPr>
            <a:xfrm rot="16200000">
              <a:off x="1505065" y="1993772"/>
              <a:ext cx="1344721" cy="1159243"/>
            </a:xfrm>
            <a:prstGeom prst="triangle">
              <a:avLst/>
            </a:prstGeom>
            <a:solidFill>
              <a:schemeClr val="accent6">
                <a:hueOff val="-12834783"/>
                <a:satOff val="-58974"/>
                <a:lumOff val="764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/>
            </a:p>
          </p:txBody>
        </p:sp>
        <p:sp>
          <p:nvSpPr>
            <p:cNvPr id="173" name="이등변 삼각형 12"/>
            <p:cNvSpPr/>
            <p:nvPr/>
          </p:nvSpPr>
          <p:spPr>
            <a:xfrm rot="5400000" flipH="1">
              <a:off x="925445" y="2547771"/>
              <a:ext cx="1344720" cy="1159242"/>
            </a:xfrm>
            <a:prstGeom prst="triangle">
              <a:avLst/>
            </a:prstGeom>
            <a:solidFill>
              <a:srgbClr val="D5C6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/>
            </a:p>
          </p:txBody>
        </p:sp>
        <p:sp>
          <p:nvSpPr>
            <p:cNvPr id="174" name="이등변 삼각형 13"/>
            <p:cNvSpPr/>
            <p:nvPr/>
          </p:nvSpPr>
          <p:spPr>
            <a:xfrm rot="16200000">
              <a:off x="-92739" y="1146111"/>
              <a:ext cx="1344720" cy="1159243"/>
            </a:xfrm>
            <a:prstGeom prst="triangle">
              <a:avLst/>
            </a:prstGeom>
            <a:solidFill>
              <a:srgbClr val="A69ABC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/>
            </a:p>
          </p:txBody>
        </p:sp>
      </p:grpSp>
      <p:grpSp>
        <p:nvGrpSpPr>
          <p:cNvPr id="181" name="그룹 5"/>
          <p:cNvGrpSpPr/>
          <p:nvPr/>
        </p:nvGrpSpPr>
        <p:grpSpPr>
          <a:xfrm>
            <a:off x="573489" y="2211261"/>
            <a:ext cx="5141511" cy="2747032"/>
            <a:chOff x="0" y="0"/>
            <a:chExt cx="5141511" cy="2747030"/>
          </a:xfrm>
        </p:grpSpPr>
        <p:grpSp>
          <p:nvGrpSpPr>
            <p:cNvPr id="178" name="그룹 1"/>
            <p:cNvGrpSpPr/>
            <p:nvPr/>
          </p:nvGrpSpPr>
          <p:grpSpPr>
            <a:xfrm>
              <a:off x="2472845" y="1235730"/>
              <a:ext cx="1712850" cy="1511301"/>
              <a:chOff x="0" y="0"/>
              <a:chExt cx="1712849" cy="1511300"/>
            </a:xfrm>
          </p:grpSpPr>
          <p:sp>
            <p:nvSpPr>
              <p:cNvPr id="176" name="TextBox 17"/>
              <p:cNvSpPr/>
              <p:nvPr/>
            </p:nvSpPr>
            <p:spPr>
              <a:xfrm>
                <a:off x="0" y="241300"/>
                <a:ext cx="1270000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4400" b="1" spc="-150">
                    <a:solidFill>
                      <a:schemeClr val="accent6">
                        <a:hueOff val="-12834783"/>
                        <a:satOff val="-58974"/>
                        <a:lumOff val="7647"/>
                        <a:alpha val="70000"/>
                      </a:schemeClr>
                    </a:solidFill>
                  </a:defRPr>
                </a:lvl1pPr>
              </a:lstStyle>
              <a:p>
                <a:r>
                  <a:t>Develop</a:t>
                </a:r>
              </a:p>
            </p:txBody>
          </p:sp>
          <p:sp>
            <p:nvSpPr>
              <p:cNvPr id="177" name="TextBox 20"/>
              <p:cNvSpPr/>
              <p:nvPr/>
            </p:nvSpPr>
            <p:spPr>
              <a:xfrm>
                <a:off x="442849" y="0"/>
                <a:ext cx="1270001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4400" b="1" spc="-150">
                    <a:solidFill>
                      <a:srgbClr val="CCCCCC">
                        <a:alpha val="10000"/>
                      </a:srgbClr>
                    </a:solidFill>
                  </a:defRPr>
                </a:lvl1pPr>
              </a:lstStyle>
              <a:p>
                <a:r>
                  <a:t>Develop</a:t>
                </a:r>
              </a:p>
            </p:txBody>
          </p:sp>
        </p:grpSp>
        <p:sp>
          <p:nvSpPr>
            <p:cNvPr id="179" name="TextBox 10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8000" b="1" spc="-150">
                  <a:solidFill>
                    <a:srgbClr val="D5C6F0"/>
                  </a:solidFill>
                </a:defRPr>
              </a:lvl1pPr>
            </a:lstStyle>
            <a:p>
              <a:r>
                <a:t>Part 2.</a:t>
              </a:r>
            </a:p>
          </p:txBody>
        </p:sp>
        <p:sp>
          <p:nvSpPr>
            <p:cNvPr id="180" name="직선 연결선 4"/>
            <p:cNvSpPr/>
            <p:nvPr/>
          </p:nvSpPr>
          <p:spPr>
            <a:xfrm>
              <a:off x="61511" y="1217973"/>
              <a:ext cx="5080001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/>
          </a:p>
        </p:txBody>
      </p:sp>
      <p:sp>
        <p:nvSpPr>
          <p:cNvPr id="184" name="직선 연결선 1"/>
          <p:cNvSpPr/>
          <p:nvPr/>
        </p:nvSpPr>
        <p:spPr>
          <a:xfrm>
            <a:off x="139700" y="491295"/>
            <a:ext cx="1993900" cy="1"/>
          </a:xfrm>
          <a:prstGeom prst="line">
            <a:avLst/>
          </a:prstGeom>
          <a:ln w="635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5" name="TextBox 3"/>
          <p:cNvSpPr txBox="1"/>
          <p:nvPr/>
        </p:nvSpPr>
        <p:spPr>
          <a:xfrm>
            <a:off x="1520806" y="652393"/>
            <a:ext cx="669092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200" b="1">
                <a:solidFill>
                  <a:schemeClr val="accent4"/>
                </a:solidFill>
              </a:defRPr>
            </a:lvl1pPr>
          </a:lstStyle>
          <a:p>
            <a:r>
              <a:t>2.1</a:t>
            </a:r>
          </a:p>
        </p:txBody>
      </p:sp>
      <p:sp>
        <p:nvSpPr>
          <p:cNvPr id="186" name="TextBox 5"/>
          <p:cNvSpPr txBox="1"/>
          <p:nvPr/>
        </p:nvSpPr>
        <p:spPr>
          <a:xfrm>
            <a:off x="2309572" y="645070"/>
            <a:ext cx="1433005" cy="57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spc="-150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개발 일정</a:t>
            </a:r>
          </a:p>
        </p:txBody>
      </p:sp>
      <p:grpSp>
        <p:nvGrpSpPr>
          <p:cNvPr id="197" name="그룹 9"/>
          <p:cNvGrpSpPr/>
          <p:nvPr/>
        </p:nvGrpSpPr>
        <p:grpSpPr>
          <a:xfrm>
            <a:off x="1794786" y="1730889"/>
            <a:ext cx="8382001" cy="4340083"/>
            <a:chOff x="0" y="0"/>
            <a:chExt cx="8382000" cy="4340082"/>
          </a:xfrm>
        </p:grpSpPr>
        <p:sp>
          <p:nvSpPr>
            <p:cNvPr id="187" name="직선 연결선 10"/>
            <p:cNvSpPr/>
            <p:nvPr/>
          </p:nvSpPr>
          <p:spPr>
            <a:xfrm>
              <a:off x="0" y="11"/>
              <a:ext cx="8382000" cy="1"/>
            </a:xfrm>
            <a:prstGeom prst="line">
              <a:avLst/>
            </a:prstGeom>
            <a:noFill/>
            <a:ln w="6350" cap="flat">
              <a:solidFill>
                <a:srgbClr val="66666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8" name="직선 연결선 11"/>
            <p:cNvSpPr/>
            <p:nvPr/>
          </p:nvSpPr>
          <p:spPr>
            <a:xfrm flipH="1">
              <a:off x="0" y="-1"/>
              <a:ext cx="1" cy="4340084"/>
            </a:xfrm>
            <a:prstGeom prst="line">
              <a:avLst/>
            </a:prstGeom>
            <a:noFill/>
            <a:ln w="6350" cap="flat">
              <a:solidFill>
                <a:srgbClr val="66666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9" name="직선 연결선 12"/>
            <p:cNvSpPr/>
            <p:nvPr/>
          </p:nvSpPr>
          <p:spPr>
            <a:xfrm>
              <a:off x="1047749" y="-1"/>
              <a:ext cx="1" cy="4340084"/>
            </a:xfrm>
            <a:prstGeom prst="line">
              <a:avLst/>
            </a:prstGeom>
            <a:noFill/>
            <a:ln w="6350" cap="flat">
              <a:solidFill>
                <a:srgbClr val="66666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" name="직선 연결선 13"/>
            <p:cNvSpPr/>
            <p:nvPr/>
          </p:nvSpPr>
          <p:spPr>
            <a:xfrm>
              <a:off x="2095500" y="-1"/>
              <a:ext cx="1" cy="4340084"/>
            </a:xfrm>
            <a:prstGeom prst="line">
              <a:avLst/>
            </a:prstGeom>
            <a:noFill/>
            <a:ln w="6350" cap="flat">
              <a:solidFill>
                <a:srgbClr val="66666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" name="직선 연결선 14"/>
            <p:cNvSpPr/>
            <p:nvPr/>
          </p:nvSpPr>
          <p:spPr>
            <a:xfrm>
              <a:off x="3143249" y="-1"/>
              <a:ext cx="1" cy="4340084"/>
            </a:xfrm>
            <a:prstGeom prst="line">
              <a:avLst/>
            </a:prstGeom>
            <a:noFill/>
            <a:ln w="6350" cap="flat">
              <a:solidFill>
                <a:srgbClr val="66666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" name="직선 연결선 15"/>
            <p:cNvSpPr/>
            <p:nvPr/>
          </p:nvSpPr>
          <p:spPr>
            <a:xfrm>
              <a:off x="4191000" y="-1"/>
              <a:ext cx="1" cy="4340084"/>
            </a:xfrm>
            <a:prstGeom prst="line">
              <a:avLst/>
            </a:prstGeom>
            <a:noFill/>
            <a:ln w="6350" cap="flat">
              <a:solidFill>
                <a:srgbClr val="66666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" name="직선 연결선 16"/>
            <p:cNvSpPr/>
            <p:nvPr/>
          </p:nvSpPr>
          <p:spPr>
            <a:xfrm>
              <a:off x="5238750" y="-1"/>
              <a:ext cx="1" cy="4340084"/>
            </a:xfrm>
            <a:prstGeom prst="line">
              <a:avLst/>
            </a:prstGeom>
            <a:noFill/>
            <a:ln w="6350" cap="flat">
              <a:solidFill>
                <a:srgbClr val="66666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" name="직선 연결선 17"/>
            <p:cNvSpPr/>
            <p:nvPr/>
          </p:nvSpPr>
          <p:spPr>
            <a:xfrm>
              <a:off x="6286499" y="-1"/>
              <a:ext cx="1" cy="4340084"/>
            </a:xfrm>
            <a:prstGeom prst="line">
              <a:avLst/>
            </a:prstGeom>
            <a:noFill/>
            <a:ln w="6350" cap="flat">
              <a:solidFill>
                <a:srgbClr val="66666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5" name="직선 연결선 18"/>
            <p:cNvSpPr/>
            <p:nvPr/>
          </p:nvSpPr>
          <p:spPr>
            <a:xfrm>
              <a:off x="7334249" y="-1"/>
              <a:ext cx="1" cy="4340084"/>
            </a:xfrm>
            <a:prstGeom prst="line">
              <a:avLst/>
            </a:prstGeom>
            <a:noFill/>
            <a:ln w="6350" cap="flat">
              <a:solidFill>
                <a:srgbClr val="66666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6" name="직선 연결선 19"/>
            <p:cNvSpPr/>
            <p:nvPr/>
          </p:nvSpPr>
          <p:spPr>
            <a:xfrm>
              <a:off x="8381999" y="-1"/>
              <a:ext cx="1" cy="4340084"/>
            </a:xfrm>
            <a:prstGeom prst="line">
              <a:avLst/>
            </a:prstGeom>
            <a:noFill/>
            <a:ln w="6350" cap="flat">
              <a:solidFill>
                <a:srgbClr val="66666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07" name="그룹 26"/>
          <p:cNvGrpSpPr/>
          <p:nvPr/>
        </p:nvGrpSpPr>
        <p:grpSpPr>
          <a:xfrm>
            <a:off x="1803252" y="6073471"/>
            <a:ext cx="9686559" cy="1270001"/>
            <a:chOff x="249812" y="0"/>
            <a:chExt cx="9686558" cy="1270000"/>
          </a:xfrm>
        </p:grpSpPr>
        <p:sp>
          <p:nvSpPr>
            <p:cNvPr id="198" name="TextBox 27"/>
            <p:cNvSpPr/>
            <p:nvPr/>
          </p:nvSpPr>
          <p:spPr>
            <a:xfrm>
              <a:off x="249812" y="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600">
                  <a:solidFill>
                    <a:srgbClr val="666666"/>
                  </a:solidFill>
                </a:defRPr>
              </a:lvl1pPr>
            </a:lstStyle>
            <a:p>
              <a:r>
                <a:t>8/26</a:t>
              </a:r>
            </a:p>
          </p:txBody>
        </p:sp>
        <p:sp>
          <p:nvSpPr>
            <p:cNvPr id="199" name="TextBox 28"/>
            <p:cNvSpPr/>
            <p:nvPr/>
          </p:nvSpPr>
          <p:spPr>
            <a:xfrm>
              <a:off x="1284400" y="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600">
                  <a:solidFill>
                    <a:srgbClr val="666666"/>
                  </a:solidFill>
                </a:defRPr>
              </a:lvl1pPr>
            </a:lstStyle>
            <a:p>
              <a:r>
                <a:t>9/2</a:t>
              </a:r>
            </a:p>
          </p:txBody>
        </p:sp>
        <p:sp>
          <p:nvSpPr>
            <p:cNvPr id="200" name="TextBox 29"/>
            <p:cNvSpPr/>
            <p:nvPr/>
          </p:nvSpPr>
          <p:spPr>
            <a:xfrm>
              <a:off x="2341429" y="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600">
                  <a:solidFill>
                    <a:srgbClr val="666666"/>
                  </a:solidFill>
                </a:defRPr>
              </a:lvl1pPr>
            </a:lstStyle>
            <a:p>
              <a:r>
                <a:t>9/9</a:t>
              </a:r>
            </a:p>
          </p:txBody>
        </p:sp>
        <p:sp>
          <p:nvSpPr>
            <p:cNvPr id="201" name="TextBox 30"/>
            <p:cNvSpPr/>
            <p:nvPr/>
          </p:nvSpPr>
          <p:spPr>
            <a:xfrm>
              <a:off x="3395252" y="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600">
                  <a:solidFill>
                    <a:srgbClr val="666666"/>
                  </a:solidFill>
                </a:defRPr>
              </a:lvl1pPr>
            </a:lstStyle>
            <a:p>
              <a:r>
                <a:t>9/16</a:t>
              </a:r>
            </a:p>
          </p:txBody>
        </p:sp>
        <p:sp>
          <p:nvSpPr>
            <p:cNvPr id="202" name="TextBox 31"/>
            <p:cNvSpPr/>
            <p:nvPr/>
          </p:nvSpPr>
          <p:spPr>
            <a:xfrm>
              <a:off x="4426632" y="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600">
                  <a:solidFill>
                    <a:srgbClr val="666666"/>
                  </a:solidFill>
                </a:defRPr>
              </a:lvl1pPr>
            </a:lstStyle>
            <a:p>
              <a:r>
                <a:t>9/23</a:t>
              </a:r>
            </a:p>
          </p:txBody>
        </p:sp>
        <p:sp>
          <p:nvSpPr>
            <p:cNvPr id="203" name="TextBox 32"/>
            <p:cNvSpPr/>
            <p:nvPr/>
          </p:nvSpPr>
          <p:spPr>
            <a:xfrm>
              <a:off x="5461220" y="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600">
                  <a:solidFill>
                    <a:srgbClr val="666666"/>
                  </a:solidFill>
                </a:defRPr>
              </a:lvl1pPr>
            </a:lstStyle>
            <a:p>
              <a:r>
                <a:t>9/30</a:t>
              </a:r>
            </a:p>
          </p:txBody>
        </p:sp>
        <p:sp>
          <p:nvSpPr>
            <p:cNvPr id="204" name="TextBox 33"/>
            <p:cNvSpPr/>
            <p:nvPr/>
          </p:nvSpPr>
          <p:spPr>
            <a:xfrm>
              <a:off x="6518249" y="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600">
                  <a:solidFill>
                    <a:srgbClr val="666666"/>
                  </a:solidFill>
                </a:defRPr>
              </a:lvl1pPr>
            </a:lstStyle>
            <a:p>
              <a:r>
                <a:t>10/7</a:t>
              </a:r>
            </a:p>
          </p:txBody>
        </p:sp>
        <p:sp>
          <p:nvSpPr>
            <p:cNvPr id="205" name="TextBox 34"/>
            <p:cNvSpPr/>
            <p:nvPr/>
          </p:nvSpPr>
          <p:spPr>
            <a:xfrm>
              <a:off x="7572071" y="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600">
                  <a:solidFill>
                    <a:srgbClr val="666666"/>
                  </a:solidFill>
                </a:defRPr>
              </a:lvl1pPr>
            </a:lstStyle>
            <a:p>
              <a:r>
                <a:t>10/14</a:t>
              </a:r>
            </a:p>
          </p:txBody>
        </p:sp>
        <p:sp>
          <p:nvSpPr>
            <p:cNvPr id="206" name="TextBox 34"/>
            <p:cNvSpPr/>
            <p:nvPr/>
          </p:nvSpPr>
          <p:spPr>
            <a:xfrm>
              <a:off x="8666371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600">
                  <a:solidFill>
                    <a:srgbClr val="666666"/>
                  </a:solidFill>
                </a:defRPr>
              </a:lvl1pPr>
            </a:lstStyle>
            <a:p>
              <a:r>
                <a:t>10/21</a:t>
              </a:r>
            </a:p>
          </p:txBody>
        </p:sp>
      </p:grpSp>
      <p:sp>
        <p:nvSpPr>
          <p:cNvPr id="208" name="TextBox 2"/>
          <p:cNvSpPr txBox="1"/>
          <p:nvPr/>
        </p:nvSpPr>
        <p:spPr>
          <a:xfrm>
            <a:off x="261620" y="82577"/>
            <a:ext cx="111819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spc="-214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Raise A Pet</a:t>
            </a:r>
          </a:p>
        </p:txBody>
      </p:sp>
      <p:grpSp>
        <p:nvGrpSpPr>
          <p:cNvPr id="211" name="그룹"/>
          <p:cNvGrpSpPr/>
          <p:nvPr/>
        </p:nvGrpSpPr>
        <p:grpSpPr>
          <a:xfrm>
            <a:off x="7824073" y="3557094"/>
            <a:ext cx="1780283" cy="1270001"/>
            <a:chOff x="0" y="0"/>
            <a:chExt cx="1780281" cy="1270000"/>
          </a:xfrm>
        </p:grpSpPr>
        <p:sp>
          <p:nvSpPr>
            <p:cNvPr id="209" name="양방향 화살표"/>
            <p:cNvSpPr/>
            <p:nvPr/>
          </p:nvSpPr>
          <p:spPr>
            <a:xfrm>
              <a:off x="0" y="205444"/>
              <a:ext cx="1780282" cy="297443"/>
            </a:xfrm>
            <a:prstGeom prst="leftRightArrow">
              <a:avLst>
                <a:gd name="adj1" fmla="val 42652"/>
                <a:gd name="adj2" fmla="val 60043"/>
              </a:avLst>
            </a:prstGeom>
            <a:solidFill>
              <a:srgbClr val="D2C4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0" name="호텔 예약 기능"/>
            <p:cNvSpPr/>
            <p:nvPr/>
          </p:nvSpPr>
          <p:spPr>
            <a:xfrm>
              <a:off x="181341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호텔 예약 기능</a:t>
              </a:r>
            </a:p>
          </p:txBody>
        </p:sp>
      </p:grpSp>
      <p:grpSp>
        <p:nvGrpSpPr>
          <p:cNvPr id="214" name="그룹"/>
          <p:cNvGrpSpPr/>
          <p:nvPr/>
        </p:nvGrpSpPr>
        <p:grpSpPr>
          <a:xfrm>
            <a:off x="5392899" y="1657521"/>
            <a:ext cx="4876259" cy="1270001"/>
            <a:chOff x="0" y="0"/>
            <a:chExt cx="4876257" cy="1270000"/>
          </a:xfrm>
        </p:grpSpPr>
        <p:sp>
          <p:nvSpPr>
            <p:cNvPr id="212" name="양방향 화살표"/>
            <p:cNvSpPr/>
            <p:nvPr/>
          </p:nvSpPr>
          <p:spPr>
            <a:xfrm>
              <a:off x="0" y="189969"/>
              <a:ext cx="4876258" cy="297444"/>
            </a:xfrm>
            <a:prstGeom prst="leftRightArrow">
              <a:avLst>
                <a:gd name="adj1" fmla="val 32044"/>
                <a:gd name="adj2" fmla="val 69186"/>
              </a:avLst>
            </a:prstGeom>
            <a:solidFill>
              <a:srgbClr val="D2C4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3" name="자료 조사"/>
            <p:cNvSpPr/>
            <p:nvPr/>
          </p:nvSpPr>
          <p:spPr>
            <a:xfrm>
              <a:off x="2055420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자료 조사</a:t>
              </a:r>
            </a:p>
          </p:txBody>
        </p:sp>
      </p:grpSp>
      <p:grpSp>
        <p:nvGrpSpPr>
          <p:cNvPr id="217" name="그룹"/>
          <p:cNvGrpSpPr/>
          <p:nvPr/>
        </p:nvGrpSpPr>
        <p:grpSpPr>
          <a:xfrm>
            <a:off x="7314844" y="2400597"/>
            <a:ext cx="2898827" cy="510870"/>
            <a:chOff x="0" y="0"/>
            <a:chExt cx="2898825" cy="510869"/>
          </a:xfrm>
        </p:grpSpPr>
        <p:sp>
          <p:nvSpPr>
            <p:cNvPr id="215" name="양방향 화살표"/>
            <p:cNvSpPr/>
            <p:nvPr/>
          </p:nvSpPr>
          <p:spPr>
            <a:xfrm>
              <a:off x="0" y="213426"/>
              <a:ext cx="2898826" cy="297444"/>
            </a:xfrm>
            <a:prstGeom prst="leftRightArrow">
              <a:avLst>
                <a:gd name="adj1" fmla="val 34796"/>
                <a:gd name="adj2" fmla="val 70673"/>
              </a:avLst>
            </a:prstGeom>
            <a:solidFill>
              <a:srgbClr val="D2C4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6" name="CSS"/>
            <p:cNvSpPr txBox="1"/>
            <p:nvPr/>
          </p:nvSpPr>
          <p:spPr>
            <a:xfrm>
              <a:off x="1112281" y="0"/>
              <a:ext cx="57417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CSS</a:t>
              </a:r>
            </a:p>
          </p:txBody>
        </p:sp>
      </p:grpSp>
      <p:grpSp>
        <p:nvGrpSpPr>
          <p:cNvPr id="220" name="그룹"/>
          <p:cNvGrpSpPr/>
          <p:nvPr/>
        </p:nvGrpSpPr>
        <p:grpSpPr>
          <a:xfrm>
            <a:off x="1801209" y="1704906"/>
            <a:ext cx="2799133" cy="1270001"/>
            <a:chOff x="0" y="0"/>
            <a:chExt cx="2799131" cy="1270000"/>
          </a:xfrm>
        </p:grpSpPr>
        <p:sp>
          <p:nvSpPr>
            <p:cNvPr id="218" name="양방향 화살표"/>
            <p:cNvSpPr/>
            <p:nvPr/>
          </p:nvSpPr>
          <p:spPr>
            <a:xfrm>
              <a:off x="4561" y="209499"/>
              <a:ext cx="2794571" cy="297444"/>
            </a:xfrm>
            <a:prstGeom prst="leftRightArrow">
              <a:avLst>
                <a:gd name="adj1" fmla="val 29559"/>
                <a:gd name="adj2" fmla="val 38495"/>
              </a:avLst>
            </a:prstGeom>
            <a:solidFill>
              <a:srgbClr val="D2C4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" name="테이블 설계 및 기타 문서 작업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테이블 설계 및 기타 문서 작업</a:t>
              </a:r>
            </a:p>
          </p:txBody>
        </p:sp>
      </p:grpSp>
      <p:grpSp>
        <p:nvGrpSpPr>
          <p:cNvPr id="223" name="그룹"/>
          <p:cNvGrpSpPr/>
          <p:nvPr/>
        </p:nvGrpSpPr>
        <p:grpSpPr>
          <a:xfrm>
            <a:off x="4514077" y="2901077"/>
            <a:ext cx="4543527" cy="1270001"/>
            <a:chOff x="0" y="0"/>
            <a:chExt cx="4543526" cy="1270000"/>
          </a:xfrm>
        </p:grpSpPr>
        <p:sp>
          <p:nvSpPr>
            <p:cNvPr id="221" name="양방향 화살표"/>
            <p:cNvSpPr/>
            <p:nvPr/>
          </p:nvSpPr>
          <p:spPr>
            <a:xfrm>
              <a:off x="0" y="237351"/>
              <a:ext cx="4543527" cy="297444"/>
            </a:xfrm>
            <a:prstGeom prst="leftRightArrow">
              <a:avLst>
                <a:gd name="adj1" fmla="val 40255"/>
                <a:gd name="adj2" fmla="val 73203"/>
              </a:avLst>
            </a:prstGeom>
            <a:solidFill>
              <a:srgbClr val="D2C4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2" name="관리자 게시판 관리 기능 및 회원 관리 기능"/>
            <p:cNvSpPr/>
            <p:nvPr/>
          </p:nvSpPr>
          <p:spPr>
            <a:xfrm>
              <a:off x="296814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관리자 게시판 관리 기능 및 회원 관리 기능</a:t>
              </a:r>
            </a:p>
          </p:txBody>
        </p:sp>
      </p:grpSp>
      <p:grpSp>
        <p:nvGrpSpPr>
          <p:cNvPr id="226" name="그룹"/>
          <p:cNvGrpSpPr/>
          <p:nvPr/>
        </p:nvGrpSpPr>
        <p:grpSpPr>
          <a:xfrm>
            <a:off x="4329447" y="2200454"/>
            <a:ext cx="3533105" cy="1270001"/>
            <a:chOff x="0" y="0"/>
            <a:chExt cx="3533104" cy="1270000"/>
          </a:xfrm>
        </p:grpSpPr>
        <p:sp>
          <p:nvSpPr>
            <p:cNvPr id="224" name="양방향 화살표"/>
            <p:cNvSpPr/>
            <p:nvPr/>
          </p:nvSpPr>
          <p:spPr>
            <a:xfrm>
              <a:off x="0" y="190080"/>
              <a:ext cx="3533105" cy="297444"/>
            </a:xfrm>
            <a:prstGeom prst="leftRightArrow">
              <a:avLst>
                <a:gd name="adj1" fmla="val 34397"/>
                <a:gd name="adj2" fmla="val 68409"/>
              </a:avLst>
            </a:prstGeom>
            <a:solidFill>
              <a:srgbClr val="D2C4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5" name="회원 마이페이지 내 기능"/>
            <p:cNvSpPr/>
            <p:nvPr/>
          </p:nvSpPr>
          <p:spPr>
            <a:xfrm>
              <a:off x="630518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회원 마이페이지 내 기능</a:t>
              </a:r>
            </a:p>
          </p:txBody>
        </p:sp>
      </p:grpSp>
      <p:grpSp>
        <p:nvGrpSpPr>
          <p:cNvPr id="229" name="그룹"/>
          <p:cNvGrpSpPr/>
          <p:nvPr/>
        </p:nvGrpSpPr>
        <p:grpSpPr>
          <a:xfrm>
            <a:off x="3931046" y="4470400"/>
            <a:ext cx="2593016" cy="540395"/>
            <a:chOff x="0" y="0"/>
            <a:chExt cx="2593014" cy="540394"/>
          </a:xfrm>
        </p:grpSpPr>
        <p:sp>
          <p:nvSpPr>
            <p:cNvPr id="227" name="양방향 화살표"/>
            <p:cNvSpPr/>
            <p:nvPr/>
          </p:nvSpPr>
          <p:spPr>
            <a:xfrm>
              <a:off x="169683" y="242950"/>
              <a:ext cx="2106630" cy="297444"/>
            </a:xfrm>
            <a:prstGeom prst="leftRightArrow">
              <a:avLst>
                <a:gd name="adj1" fmla="val 33110"/>
                <a:gd name="adj2" fmla="val 57425"/>
              </a:avLst>
            </a:prstGeom>
            <a:solidFill>
              <a:srgbClr val="D2C4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8" name="로그인 및 회원가입 관련 기능"/>
            <p:cNvSpPr txBox="1"/>
            <p:nvPr/>
          </p:nvSpPr>
          <p:spPr>
            <a:xfrm>
              <a:off x="0" y="0"/>
              <a:ext cx="2593014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dirty="0" err="1"/>
                <a:t>로그인</a:t>
              </a:r>
              <a:r>
                <a:rPr dirty="0"/>
                <a:t> 및 </a:t>
              </a:r>
              <a:r>
                <a:rPr dirty="0" err="1" smtClean="0"/>
                <a:t>회원가입</a:t>
              </a:r>
              <a:r>
                <a:rPr lang="en-US" dirty="0" smtClean="0"/>
                <a:t> </a:t>
              </a:r>
              <a:r>
                <a:rPr dirty="0" err="1" smtClean="0"/>
                <a:t>기능</a:t>
              </a:r>
              <a:endParaRPr dirty="0"/>
            </a:p>
          </p:txBody>
        </p:sp>
      </p:grpSp>
      <p:grpSp>
        <p:nvGrpSpPr>
          <p:cNvPr id="232" name="그룹"/>
          <p:cNvGrpSpPr/>
          <p:nvPr/>
        </p:nvGrpSpPr>
        <p:grpSpPr>
          <a:xfrm>
            <a:off x="4446875" y="4029214"/>
            <a:ext cx="4140942" cy="1270001"/>
            <a:chOff x="0" y="0"/>
            <a:chExt cx="4140941" cy="1270000"/>
          </a:xfrm>
        </p:grpSpPr>
        <p:sp>
          <p:nvSpPr>
            <p:cNvPr id="230" name="양방향 화살표"/>
            <p:cNvSpPr/>
            <p:nvPr/>
          </p:nvSpPr>
          <p:spPr>
            <a:xfrm>
              <a:off x="0" y="175839"/>
              <a:ext cx="4140942" cy="297443"/>
            </a:xfrm>
            <a:prstGeom prst="leftRightArrow">
              <a:avLst>
                <a:gd name="adj1" fmla="val 33820"/>
                <a:gd name="adj2" fmla="val 57580"/>
              </a:avLst>
            </a:prstGeom>
            <a:solidFill>
              <a:srgbClr val="D2C4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1" name="마이페이지"/>
            <p:cNvSpPr/>
            <p:nvPr/>
          </p:nvSpPr>
          <p:spPr>
            <a:xfrm>
              <a:off x="1524053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마이페이지</a:t>
              </a:r>
            </a:p>
          </p:txBody>
        </p:sp>
      </p:grpSp>
      <p:grpSp>
        <p:nvGrpSpPr>
          <p:cNvPr id="235" name="그룹"/>
          <p:cNvGrpSpPr/>
          <p:nvPr/>
        </p:nvGrpSpPr>
        <p:grpSpPr>
          <a:xfrm>
            <a:off x="2858446" y="3496405"/>
            <a:ext cx="4140942" cy="1270001"/>
            <a:chOff x="0" y="0"/>
            <a:chExt cx="4140941" cy="1270000"/>
          </a:xfrm>
        </p:grpSpPr>
        <p:sp>
          <p:nvSpPr>
            <p:cNvPr id="233" name="이벤트"/>
            <p:cNvSpPr/>
            <p:nvPr/>
          </p:nvSpPr>
          <p:spPr>
            <a:xfrm>
              <a:off x="0" y="185819"/>
              <a:ext cx="4140942" cy="297444"/>
            </a:xfrm>
            <a:prstGeom prst="leftRightArrow">
              <a:avLst>
                <a:gd name="adj1" fmla="val 38879"/>
                <a:gd name="adj2" fmla="val 93508"/>
              </a:avLst>
            </a:prstGeom>
            <a:solidFill>
              <a:srgbClr val="D2C4E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이벤트</a:t>
              </a:r>
            </a:p>
          </p:txBody>
        </p:sp>
        <p:sp>
          <p:nvSpPr>
            <p:cNvPr id="234" name="이벤트 및 미니게임"/>
            <p:cNvSpPr/>
            <p:nvPr/>
          </p:nvSpPr>
          <p:spPr>
            <a:xfrm>
              <a:off x="1163932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이벤트 및 미니게임</a:t>
              </a:r>
            </a:p>
          </p:txBody>
        </p:sp>
      </p:grpSp>
      <p:grpSp>
        <p:nvGrpSpPr>
          <p:cNvPr id="238" name="그룹"/>
          <p:cNvGrpSpPr/>
          <p:nvPr/>
        </p:nvGrpSpPr>
        <p:grpSpPr>
          <a:xfrm>
            <a:off x="8097935" y="4459198"/>
            <a:ext cx="1535331" cy="530256"/>
            <a:chOff x="0" y="0"/>
            <a:chExt cx="1535329" cy="530254"/>
          </a:xfrm>
        </p:grpSpPr>
        <p:sp>
          <p:nvSpPr>
            <p:cNvPr id="236" name="양방향 화살표"/>
            <p:cNvSpPr/>
            <p:nvPr/>
          </p:nvSpPr>
          <p:spPr>
            <a:xfrm>
              <a:off x="0" y="232811"/>
              <a:ext cx="1535330" cy="297444"/>
            </a:xfrm>
            <a:prstGeom prst="leftRightArrow">
              <a:avLst>
                <a:gd name="adj1" fmla="val 36394"/>
                <a:gd name="adj2" fmla="val 56581"/>
              </a:avLst>
            </a:prstGeom>
            <a:solidFill>
              <a:srgbClr val="D2C4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7" name="용품 구매 기능"/>
            <p:cNvSpPr txBox="1"/>
            <p:nvPr/>
          </p:nvSpPr>
          <p:spPr>
            <a:xfrm>
              <a:off x="58865" y="0"/>
              <a:ext cx="1417600" cy="3707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dirty="0" err="1"/>
                <a:t>용품</a:t>
              </a:r>
              <a:r>
                <a:rPr dirty="0"/>
                <a:t> </a:t>
              </a:r>
              <a:r>
                <a:rPr dirty="0" err="1"/>
                <a:t>구매</a:t>
              </a:r>
              <a:r>
                <a:rPr dirty="0"/>
                <a:t> </a:t>
              </a:r>
              <a:r>
                <a:rPr dirty="0" err="1"/>
                <a:t>기능</a:t>
              </a:r>
              <a:endParaRPr dirty="0"/>
            </a:p>
          </p:txBody>
        </p:sp>
      </p:grpSp>
      <p:grpSp>
        <p:nvGrpSpPr>
          <p:cNvPr id="241" name="그룹"/>
          <p:cNvGrpSpPr/>
          <p:nvPr/>
        </p:nvGrpSpPr>
        <p:grpSpPr>
          <a:xfrm>
            <a:off x="6573320" y="4482454"/>
            <a:ext cx="1535331" cy="508073"/>
            <a:chOff x="0" y="0"/>
            <a:chExt cx="1535329" cy="508072"/>
          </a:xfrm>
        </p:grpSpPr>
        <p:sp>
          <p:nvSpPr>
            <p:cNvPr id="239" name="양방향 화살표"/>
            <p:cNvSpPr/>
            <p:nvPr/>
          </p:nvSpPr>
          <p:spPr>
            <a:xfrm>
              <a:off x="0" y="210629"/>
              <a:ext cx="1535330" cy="297444"/>
            </a:xfrm>
            <a:prstGeom prst="leftRightArrow">
              <a:avLst>
                <a:gd name="adj1" fmla="val 36394"/>
                <a:gd name="adj2" fmla="val 56581"/>
              </a:avLst>
            </a:prstGeom>
            <a:solidFill>
              <a:srgbClr val="D2C4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0" name="미용 예약 기능"/>
            <p:cNvSpPr txBox="1"/>
            <p:nvPr/>
          </p:nvSpPr>
          <p:spPr>
            <a:xfrm>
              <a:off x="58865" y="0"/>
              <a:ext cx="1417600" cy="3707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dirty="0" err="1"/>
                <a:t>미용</a:t>
              </a:r>
              <a:r>
                <a:rPr dirty="0"/>
                <a:t> </a:t>
              </a:r>
              <a:r>
                <a:rPr dirty="0" err="1"/>
                <a:t>예약</a:t>
              </a:r>
              <a:r>
                <a:rPr dirty="0"/>
                <a:t> </a:t>
              </a:r>
              <a:r>
                <a:rPr dirty="0" err="1"/>
                <a:t>기능</a:t>
              </a:r>
              <a:endParaRPr dirty="0"/>
            </a:p>
          </p:txBody>
        </p:sp>
      </p:grpSp>
      <p:grpSp>
        <p:nvGrpSpPr>
          <p:cNvPr id="244" name="그룹"/>
          <p:cNvGrpSpPr/>
          <p:nvPr/>
        </p:nvGrpSpPr>
        <p:grpSpPr>
          <a:xfrm>
            <a:off x="6573320" y="4929098"/>
            <a:ext cx="1535331" cy="508073"/>
            <a:chOff x="0" y="0"/>
            <a:chExt cx="1535329" cy="508072"/>
          </a:xfrm>
        </p:grpSpPr>
        <p:sp>
          <p:nvSpPr>
            <p:cNvPr id="242" name="양방향 화살표"/>
            <p:cNvSpPr/>
            <p:nvPr/>
          </p:nvSpPr>
          <p:spPr>
            <a:xfrm>
              <a:off x="0" y="210629"/>
              <a:ext cx="1535330" cy="297444"/>
            </a:xfrm>
            <a:prstGeom prst="leftRightArrow">
              <a:avLst>
                <a:gd name="adj1" fmla="val 36394"/>
                <a:gd name="adj2" fmla="val 56581"/>
              </a:avLst>
            </a:prstGeom>
            <a:solidFill>
              <a:srgbClr val="D2C4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3" name="병원 예약 기능"/>
            <p:cNvSpPr txBox="1"/>
            <p:nvPr/>
          </p:nvSpPr>
          <p:spPr>
            <a:xfrm>
              <a:off x="58865" y="0"/>
              <a:ext cx="1417600" cy="3707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dirty="0" err="1"/>
                <a:t>병원</a:t>
              </a:r>
              <a:r>
                <a:rPr dirty="0"/>
                <a:t> </a:t>
              </a:r>
              <a:r>
                <a:rPr dirty="0" err="1"/>
                <a:t>예약</a:t>
              </a:r>
              <a:r>
                <a:rPr dirty="0"/>
                <a:t> </a:t>
              </a:r>
              <a:r>
                <a:rPr dirty="0" err="1"/>
                <a:t>기능</a:t>
              </a:r>
              <a:endParaRPr dirty="0"/>
            </a:p>
          </p:txBody>
        </p:sp>
      </p:grpSp>
      <p:grpSp>
        <p:nvGrpSpPr>
          <p:cNvPr id="247" name="그룹"/>
          <p:cNvGrpSpPr/>
          <p:nvPr/>
        </p:nvGrpSpPr>
        <p:grpSpPr>
          <a:xfrm>
            <a:off x="4552703" y="5408224"/>
            <a:ext cx="2425835" cy="1270001"/>
            <a:chOff x="0" y="0"/>
            <a:chExt cx="2425833" cy="1270000"/>
          </a:xfrm>
        </p:grpSpPr>
        <p:sp>
          <p:nvSpPr>
            <p:cNvPr id="245" name="양방향 화살표"/>
            <p:cNvSpPr/>
            <p:nvPr/>
          </p:nvSpPr>
          <p:spPr>
            <a:xfrm>
              <a:off x="431933" y="249093"/>
              <a:ext cx="1993901" cy="297444"/>
            </a:xfrm>
            <a:prstGeom prst="leftRightArrow">
              <a:avLst>
                <a:gd name="adj1" fmla="val 34841"/>
                <a:gd name="adj2" fmla="val 74357"/>
              </a:avLst>
            </a:prstGeom>
            <a:solidFill>
              <a:srgbClr val="D2C4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6" name="회원 리뷰 작성 및 리뷰 게시판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회원 리뷰 작성 및 리뷰 게시판</a:t>
              </a:r>
            </a:p>
          </p:txBody>
        </p:sp>
      </p:grpSp>
      <p:grpSp>
        <p:nvGrpSpPr>
          <p:cNvPr id="250" name="그룹"/>
          <p:cNvGrpSpPr/>
          <p:nvPr/>
        </p:nvGrpSpPr>
        <p:grpSpPr>
          <a:xfrm>
            <a:off x="7270046" y="5478097"/>
            <a:ext cx="2500512" cy="1270001"/>
            <a:chOff x="0" y="0"/>
            <a:chExt cx="2500511" cy="1270000"/>
          </a:xfrm>
        </p:grpSpPr>
        <p:sp>
          <p:nvSpPr>
            <p:cNvPr id="248" name="양방향 화살표"/>
            <p:cNvSpPr/>
            <p:nvPr/>
          </p:nvSpPr>
          <p:spPr>
            <a:xfrm>
              <a:off x="0" y="265991"/>
              <a:ext cx="2500512" cy="297444"/>
            </a:xfrm>
            <a:prstGeom prst="leftRightArrow">
              <a:avLst>
                <a:gd name="adj1" fmla="val 34841"/>
                <a:gd name="adj2" fmla="val 74357"/>
              </a:avLst>
            </a:prstGeom>
            <a:solidFill>
              <a:srgbClr val="D2C4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9" name="교육 게시판"/>
            <p:cNvSpPr/>
            <p:nvPr/>
          </p:nvSpPr>
          <p:spPr>
            <a:xfrm>
              <a:off x="708592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t>교육 게시판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0000FF"/>
      </a:hlink>
      <a:folHlink>
        <a:srgbClr val="FF00FF"/>
      </a:folHlink>
    </a:clrScheme>
    <a:fontScheme name="Office 테마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hueOff val="-12834783"/>
            <a:satOff val="-58974"/>
            <a:lumOff val="7647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0000FF"/>
      </a:hlink>
      <a:folHlink>
        <a:srgbClr val="FF00FF"/>
      </a:folHlink>
    </a:clrScheme>
    <a:fontScheme name="Office 테마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hueOff val="-12834783"/>
            <a:satOff val="-58974"/>
            <a:lumOff val="7647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365</Words>
  <Application>Microsoft Office PowerPoint</Application>
  <PresentationFormat>사용자 지정</PresentationFormat>
  <Paragraphs>169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1</cp:lastModifiedBy>
  <cp:revision>3</cp:revision>
  <dcterms:modified xsi:type="dcterms:W3CDTF">2020-10-22T23:35:07Z</dcterms:modified>
</cp:coreProperties>
</file>